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1"/>
  </p:handoutMasterIdLst>
  <p:sldIdLst>
    <p:sldId id="256" r:id="rId2"/>
    <p:sldId id="258" r:id="rId3"/>
    <p:sldId id="275" r:id="rId4"/>
    <p:sldId id="259" r:id="rId5"/>
    <p:sldId id="269" r:id="rId6"/>
    <p:sldId id="260" r:id="rId7"/>
    <p:sldId id="261" r:id="rId8"/>
    <p:sldId id="273" r:id="rId9"/>
    <p:sldId id="262" r:id="rId10"/>
    <p:sldId id="270" r:id="rId11"/>
    <p:sldId id="263" r:id="rId12"/>
    <p:sldId id="264" r:id="rId13"/>
    <p:sldId id="265" r:id="rId14"/>
    <p:sldId id="266" r:id="rId15"/>
    <p:sldId id="267" r:id="rId16"/>
    <p:sldId id="272" r:id="rId17"/>
    <p:sldId id="268" r:id="rId18"/>
    <p:sldId id="274" r:id="rId19"/>
    <p:sldId id="271" r:id="rId20"/>
  </p:sldIdLst>
  <p:sldSz cx="12192000" cy="6858000"/>
  <p:notesSz cx="6794500" cy="99314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D16E89-193D-B687-3A21-F4128B975597}" v="56" dt="2026-05-08T13:24:35.0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172" autoAdjust="0"/>
    <p:restoredTop sz="94660"/>
  </p:normalViewPr>
  <p:slideViewPr>
    <p:cSldViewPr snapToGrid="0">
      <p:cViewPr varScale="1">
        <p:scale>
          <a:sx n="77" d="100"/>
          <a:sy n="77" d="100"/>
        </p:scale>
        <p:origin x="57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8645" y="0"/>
            <a:ext cx="2944283" cy="498295"/>
          </a:xfrm>
          <a:prstGeom prst="rect">
            <a:avLst/>
          </a:prstGeom>
        </p:spPr>
        <p:txBody>
          <a:bodyPr vert="horz" lIns="91440" tIns="45720" rIns="91440" bIns="45720" rtlCol="0"/>
          <a:lstStyle>
            <a:lvl1pPr algn="r">
              <a:defRPr sz="1200"/>
            </a:lvl1pPr>
          </a:lstStyle>
          <a:p>
            <a:fld id="{93C2809D-116D-4A91-A4DC-FB510F8C44BC}" type="datetimeFigureOut">
              <a:rPr lang="en-GB" smtClean="0"/>
              <a:t>20/05/2026</a:t>
            </a:fld>
            <a:endParaRPr lang="en-GB"/>
          </a:p>
        </p:txBody>
      </p:sp>
      <p:sp>
        <p:nvSpPr>
          <p:cNvPr id="4" name="Footer Placeholder 3"/>
          <p:cNvSpPr>
            <a:spLocks noGrp="1"/>
          </p:cNvSpPr>
          <p:nvPr>
            <p:ph type="ftr" sz="quarter" idx="2"/>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8645" y="9433107"/>
            <a:ext cx="2944283" cy="498294"/>
          </a:xfrm>
          <a:prstGeom prst="rect">
            <a:avLst/>
          </a:prstGeom>
        </p:spPr>
        <p:txBody>
          <a:bodyPr vert="horz" lIns="91440" tIns="45720" rIns="91440" bIns="45720" rtlCol="0" anchor="b"/>
          <a:lstStyle>
            <a:lvl1pPr algn="r">
              <a:defRPr sz="1200"/>
            </a:lvl1pPr>
          </a:lstStyle>
          <a:p>
            <a:fld id="{4AF1BFE5-E814-4FA5-B9E2-1CF05D354C05}" type="slidenum">
              <a:rPr lang="en-GB" smtClean="0"/>
              <a:t>‹#›</a:t>
            </a:fld>
            <a:endParaRPr lang="en-GB"/>
          </a:p>
        </p:txBody>
      </p:sp>
    </p:spTree>
    <p:extLst>
      <p:ext uri="{BB962C8B-B14F-4D97-AF65-F5344CB8AC3E}">
        <p14:creationId xmlns:p14="http://schemas.microsoft.com/office/powerpoint/2010/main" val="347375262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ECC07320-C2CA-4E29-8481-9D9E143C778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uilding with a fence and a sign&#10;&#10;AI-generated content may be incorrect.">
            <a:extLst>
              <a:ext uri="{FF2B5EF4-FFF2-40B4-BE49-F238E27FC236}">
                <a16:creationId xmlns:a16="http://schemas.microsoft.com/office/drawing/2014/main" id="{45303DB1-CE76-F5D6-168F-A553715AF236}"/>
              </a:ext>
            </a:extLst>
          </p:cNvPr>
          <p:cNvPicPr>
            <a:picLocks noChangeAspect="1"/>
          </p:cNvPicPr>
          <p:nvPr/>
        </p:nvPicPr>
        <p:blipFill>
          <a:blip r:embed="rId2"/>
          <a:srcRect l="1924" r="18764"/>
          <a:stretch>
            <a:fillRect/>
          </a:stretch>
        </p:blipFill>
        <p:spPr>
          <a:xfrm>
            <a:off x="1" y="10"/>
            <a:ext cx="9669642" cy="6857990"/>
          </a:xfrm>
          <a:prstGeom prst="rect">
            <a:avLst/>
          </a:prstGeom>
        </p:spPr>
      </p:pic>
      <p:sp>
        <p:nvSpPr>
          <p:cNvPr id="29" name="Rectangle 28">
            <a:extLst>
              <a:ext uri="{FF2B5EF4-FFF2-40B4-BE49-F238E27FC236}">
                <a16:creationId xmlns:a16="http://schemas.microsoft.com/office/drawing/2014/main" id="{178FB36B-5BFE-42CA-BC60-1115E0D95EE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8482054" y="514847"/>
            <a:ext cx="3445765" cy="3692028"/>
          </a:xfrm>
          <a:noFill/>
        </p:spPr>
        <p:txBody>
          <a:bodyPr>
            <a:normAutofit/>
          </a:bodyPr>
          <a:lstStyle/>
          <a:p>
            <a:r>
              <a:rPr lang="en-GB" sz="5200" dirty="0">
                <a:latin typeface="Letter-join Print Plus 1" panose="02000805000000020003" pitchFamily="50" charset="0"/>
              </a:rPr>
              <a:t>Welcome to </a:t>
            </a:r>
            <a:r>
              <a:rPr lang="en-GB" sz="5200" dirty="0" err="1">
                <a:latin typeface="Letter-join Print Plus 1" panose="02000805000000020003" pitchFamily="50" charset="0"/>
              </a:rPr>
              <a:t>Gretton</a:t>
            </a:r>
            <a:r>
              <a:rPr lang="en-GB" sz="5200" dirty="0">
                <a:latin typeface="Letter-join Print Plus 1" panose="02000805000000020003" pitchFamily="50" charset="0"/>
              </a:rPr>
              <a:t> Primary School</a:t>
            </a:r>
          </a:p>
        </p:txBody>
      </p:sp>
      <p:sp>
        <p:nvSpPr>
          <p:cNvPr id="3" name="Subtitle 2"/>
          <p:cNvSpPr>
            <a:spLocks noGrp="1"/>
          </p:cNvSpPr>
          <p:nvPr>
            <p:ph type="subTitle" idx="1"/>
          </p:nvPr>
        </p:nvSpPr>
        <p:spPr>
          <a:xfrm>
            <a:off x="8482054" y="4789778"/>
            <a:ext cx="3445766" cy="1485319"/>
          </a:xfrm>
          <a:noFill/>
        </p:spPr>
        <p:txBody>
          <a:bodyPr vert="horz" lIns="91440" tIns="45720" rIns="91440" bIns="45720" rtlCol="0" anchor="t">
            <a:normAutofit/>
          </a:bodyPr>
          <a:lstStyle/>
          <a:p>
            <a:r>
              <a:rPr lang="en-GB" dirty="0">
                <a:latin typeface="Letter-join Print Plus 1" panose="02000805000000020003" pitchFamily="50" charset="0"/>
              </a:rPr>
              <a:t>Robins Families September 2026</a:t>
            </a:r>
          </a:p>
        </p:txBody>
      </p:sp>
      <p:pic>
        <p:nvPicPr>
          <p:cNvPr id="5" name="Picture 4" descr="A building with a fence and a sign&#10;&#10;AI-generated content may be incorrect." hidden="1">
            <a:extLst>
              <a:ext uri="{FF2B5EF4-FFF2-40B4-BE49-F238E27FC236}">
                <a16:creationId xmlns:a16="http://schemas.microsoft.com/office/drawing/2014/main" id="{6EA57837-0B9D-4587-0FC2-3D29A10B3C4E}"/>
              </a:ext>
            </a:extLst>
          </p:cNvPr>
          <p:cNvPicPr>
            <a:picLocks noChangeAspect="1"/>
          </p:cNvPicPr>
          <p:nvPr/>
        </p:nvPicPr>
        <p:blipFill>
          <a:blip r:embed="rId3">
            <a:alphaModFix amt="0"/>
          </a:blip>
          <a:stretch>
            <a:fillRect/>
          </a:stretch>
        </p:blipFill>
        <p:spPr>
          <a:xfrm>
            <a:off x="950976" y="0"/>
            <a:ext cx="10290048" cy="68580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2630"/>
            <a:ext cx="10515600" cy="1325563"/>
          </a:xfrm>
        </p:spPr>
        <p:txBody>
          <a:bodyPr>
            <a:normAutofit/>
          </a:bodyPr>
          <a:lstStyle/>
          <a:p>
            <a:r>
              <a:rPr lang="en-GB" sz="4000" dirty="0" smtClean="0">
                <a:latin typeface="Letter-join Print Plus 1" panose="02000805000000020003" pitchFamily="50" charset="0"/>
              </a:rPr>
              <a:t>Welcome from Our Head teacher- Mr </a:t>
            </a:r>
            <a:r>
              <a:rPr lang="en-GB" sz="4000" dirty="0" err="1" smtClean="0">
                <a:latin typeface="Letter-join Print Plus 1" panose="02000805000000020003" pitchFamily="50" charset="0"/>
              </a:rPr>
              <a:t>Sallis</a:t>
            </a:r>
            <a:endParaRPr lang="en-GB" sz="4000" dirty="0">
              <a:latin typeface="Letter-join Print Plus 1" panose="02000805000000020003" pitchFamily="50" charset="0"/>
            </a:endParaRPr>
          </a:p>
        </p:txBody>
      </p:sp>
      <p:pic>
        <p:nvPicPr>
          <p:cNvPr id="4" name="Picture 3"/>
          <p:cNvPicPr>
            <a:picLocks noChangeAspect="1"/>
          </p:cNvPicPr>
          <p:nvPr/>
        </p:nvPicPr>
        <p:blipFill rotWithShape="1">
          <a:blip r:embed="rId2"/>
          <a:srcRect l="1989"/>
          <a:stretch/>
        </p:blipFill>
        <p:spPr>
          <a:xfrm>
            <a:off x="4378111" y="2028618"/>
            <a:ext cx="3435778" cy="4602879"/>
          </a:xfrm>
          <a:prstGeom prst="rect">
            <a:avLst/>
          </a:prstGeom>
        </p:spPr>
      </p:pic>
      <p:pic>
        <p:nvPicPr>
          <p:cNvPr id="5" name="Picture 4"/>
          <p:cNvPicPr>
            <a:picLocks noChangeAspect="1"/>
          </p:cNvPicPr>
          <p:nvPr/>
        </p:nvPicPr>
        <p:blipFill>
          <a:blip r:embed="rId3"/>
          <a:stretch>
            <a:fillRect/>
          </a:stretch>
        </p:blipFill>
        <p:spPr>
          <a:xfrm>
            <a:off x="8587408" y="206522"/>
            <a:ext cx="3270663" cy="709300"/>
          </a:xfrm>
          <a:prstGeom prst="rect">
            <a:avLst/>
          </a:prstGeom>
        </p:spPr>
      </p:pic>
    </p:spTree>
    <p:extLst>
      <p:ext uri="{BB962C8B-B14F-4D97-AF65-F5344CB8AC3E}">
        <p14:creationId xmlns:p14="http://schemas.microsoft.com/office/powerpoint/2010/main" val="3867377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931" y="-1587"/>
            <a:ext cx="4906617" cy="1105866"/>
          </a:xfrm>
        </p:spPr>
        <p:txBody>
          <a:bodyPr/>
          <a:lstStyle/>
          <a:p>
            <a:r>
              <a:rPr lang="en-GB" dirty="0">
                <a:latin typeface="Letter-join Print Plus 1" panose="02000805000000020003" pitchFamily="50" charset="0"/>
              </a:rPr>
              <a:t>Vision and Values</a:t>
            </a:r>
          </a:p>
        </p:txBody>
      </p:sp>
      <p:sp>
        <p:nvSpPr>
          <p:cNvPr id="3" name="Rectangle 2"/>
          <p:cNvSpPr/>
          <p:nvPr/>
        </p:nvSpPr>
        <p:spPr>
          <a:xfrm>
            <a:off x="286579" y="1104279"/>
            <a:ext cx="11559208" cy="5586145"/>
          </a:xfrm>
          <a:prstGeom prst="rect">
            <a:avLst/>
          </a:prstGeom>
        </p:spPr>
        <p:txBody>
          <a:bodyPr wrap="square">
            <a:spAutoFit/>
          </a:bodyPr>
          <a:lstStyle/>
          <a:p>
            <a:pPr fontAlgn="base"/>
            <a:r>
              <a:rPr lang="en-US" sz="1700" dirty="0">
                <a:solidFill>
                  <a:srgbClr val="444444"/>
                </a:solidFill>
                <a:latin typeface="Letter-join Print Plus 1" panose="02000805000000020003" pitchFamily="50" charset="0"/>
              </a:rPr>
              <a:t>Our vision aims to support children to be:</a:t>
            </a:r>
            <a:r>
              <a:rPr lang="en-US" sz="1700" dirty="0">
                <a:solidFill>
                  <a:srgbClr val="000000"/>
                </a:solidFill>
                <a:latin typeface="Letter-join Print Plus 1" panose="02000805000000020003" pitchFamily="50" charset="0"/>
              </a:rPr>
              <a:t>​</a:t>
            </a:r>
          </a:p>
          <a:p>
            <a:pPr fontAlgn="base"/>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A</a:t>
            </a:r>
            <a:r>
              <a:rPr lang="en-US" sz="1700" dirty="0">
                <a:solidFill>
                  <a:srgbClr val="444444"/>
                </a:solidFill>
                <a:latin typeface="Letter-join Print Plus 1" panose="02000805000000020003" pitchFamily="50" charset="0"/>
              </a:rPr>
              <a:t>ware - of the world and community around them</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I</a:t>
            </a:r>
            <a:r>
              <a:rPr lang="en-US" sz="1700" dirty="0">
                <a:solidFill>
                  <a:srgbClr val="444444"/>
                </a:solidFill>
                <a:latin typeface="Letter-join Print Plus 1" panose="02000805000000020003" pitchFamily="50" charset="0"/>
              </a:rPr>
              <a:t>nspired - by the Wider curriculum</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M</a:t>
            </a:r>
            <a:r>
              <a:rPr lang="en-US" sz="1700" dirty="0">
                <a:solidFill>
                  <a:srgbClr val="444444"/>
                </a:solidFill>
                <a:latin typeface="Letter-join Print Plus 1" panose="02000805000000020003" pitchFamily="50" charset="0"/>
              </a:rPr>
              <a:t>indful - by exploring their mental wellbeing and mental health</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H</a:t>
            </a:r>
            <a:r>
              <a:rPr lang="en-US" sz="1700" dirty="0">
                <a:solidFill>
                  <a:srgbClr val="444444"/>
                </a:solidFill>
                <a:latin typeface="Letter-join Print Plus 1" panose="02000805000000020003" pitchFamily="50" charset="0"/>
              </a:rPr>
              <a:t>appy – both in school and in themselves</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I</a:t>
            </a:r>
            <a:r>
              <a:rPr lang="en-US" sz="1700" dirty="0">
                <a:solidFill>
                  <a:srgbClr val="444444"/>
                </a:solidFill>
                <a:latin typeface="Letter-join Print Plus 1" panose="02000805000000020003" pitchFamily="50" charset="0"/>
              </a:rPr>
              <a:t>nclusive – able to understand and celebrate the differences that exist</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G</a:t>
            </a:r>
            <a:r>
              <a:rPr lang="en-US" sz="1700" dirty="0">
                <a:solidFill>
                  <a:srgbClr val="444444"/>
                </a:solidFill>
                <a:latin typeface="Letter-join Print Plus 1" panose="02000805000000020003" pitchFamily="50" charset="0"/>
              </a:rPr>
              <a:t>rowing – support children to be resilient and lifelong learners through a Growth Mindset</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b="1" dirty="0">
                <a:solidFill>
                  <a:srgbClr val="444444"/>
                </a:solidFill>
                <a:latin typeface="Letter-join Print Plus 1" panose="02000805000000020003" pitchFamily="50" charset="0"/>
              </a:rPr>
              <a:t>H</a:t>
            </a:r>
            <a:r>
              <a:rPr lang="en-US" sz="1700" dirty="0">
                <a:solidFill>
                  <a:srgbClr val="444444"/>
                </a:solidFill>
                <a:latin typeface="Letter-join Print Plus 1" panose="02000805000000020003" pitchFamily="50" charset="0"/>
              </a:rPr>
              <a:t>ardworking – children who always try their best and understand what success looks like.</a:t>
            </a:r>
            <a:r>
              <a:rPr lang="en-US" sz="1700" dirty="0">
                <a:solidFill>
                  <a:srgbClr val="000000"/>
                </a:solidFill>
                <a:latin typeface="Letter-join Print Plus 1" panose="02000805000000020003" pitchFamily="50" charset="0"/>
              </a:rPr>
              <a:t>​</a:t>
            </a:r>
          </a:p>
          <a:p>
            <a:pPr fontAlgn="base"/>
            <a:endParaRPr lang="en-US" sz="1700" dirty="0">
              <a:solidFill>
                <a:srgbClr val="000000"/>
              </a:solidFill>
              <a:latin typeface="Letter-join Print Plus 1" panose="02000805000000020003" pitchFamily="50" charset="0"/>
            </a:endParaRPr>
          </a:p>
          <a:p>
            <a:pPr fontAlgn="base"/>
            <a:r>
              <a:rPr lang="en-US" sz="1700" b="1" dirty="0">
                <a:solidFill>
                  <a:srgbClr val="444444"/>
                </a:solidFill>
                <a:latin typeface="Letter-join Print Plus 1" panose="02000805000000020003" pitchFamily="50" charset="0"/>
              </a:rPr>
              <a:t>Values - </a:t>
            </a:r>
            <a:r>
              <a:rPr lang="en-US" sz="1700" b="1" i="1" dirty="0">
                <a:solidFill>
                  <a:srgbClr val="444444"/>
                </a:solidFill>
                <a:latin typeface="Letter-join Print Plus 1" panose="02000805000000020003" pitchFamily="50" charset="0"/>
              </a:rPr>
              <a:t>Learning and Working together</a:t>
            </a:r>
            <a:r>
              <a:rPr lang="en-US" sz="1700" dirty="0">
                <a:solidFill>
                  <a:srgbClr val="000000"/>
                </a:solidFill>
                <a:latin typeface="Letter-join Print Plus 1" panose="02000805000000020003" pitchFamily="50" charset="0"/>
              </a:rPr>
              <a:t>​</a:t>
            </a:r>
          </a:p>
          <a:p>
            <a:pPr fontAlgn="base"/>
            <a:r>
              <a:rPr lang="en-US" sz="1700" dirty="0">
                <a:solidFill>
                  <a:srgbClr val="000000"/>
                </a:solidFill>
                <a:latin typeface="Letter-join Print Plus 1" panose="02000805000000020003" pitchFamily="50" charset="0"/>
              </a:rPr>
              <a:t>​</a:t>
            </a:r>
          </a:p>
          <a:p>
            <a:pPr fontAlgn="base"/>
            <a:r>
              <a:rPr lang="en-US" sz="1700" dirty="0">
                <a:solidFill>
                  <a:srgbClr val="444444"/>
                </a:solidFill>
                <a:latin typeface="Letter-join Print Plus 1" panose="02000805000000020003" pitchFamily="50" charset="0"/>
              </a:rPr>
              <a:t>We believe that school is responsible for the holistic development of each individual </a:t>
            </a:r>
            <a:r>
              <a:rPr lang="en-US" sz="1700" dirty="0" err="1">
                <a:solidFill>
                  <a:srgbClr val="444444"/>
                </a:solidFill>
                <a:latin typeface="Letter-join Print Plus 1" panose="02000805000000020003" pitchFamily="50" charset="0"/>
              </a:rPr>
              <a:t>childand</a:t>
            </a:r>
            <a:r>
              <a:rPr lang="en-US" sz="1700" dirty="0">
                <a:solidFill>
                  <a:srgbClr val="444444"/>
                </a:solidFill>
                <a:latin typeface="Letter-join Print Plus 1" panose="02000805000000020003" pitchFamily="50" charset="0"/>
              </a:rPr>
              <a:t> the community in which they live.</a:t>
            </a:r>
            <a:r>
              <a:rPr lang="en-US" sz="1700" dirty="0">
                <a:solidFill>
                  <a:srgbClr val="000000"/>
                </a:solidFill>
                <a:latin typeface="Letter-join Print Plus 1" panose="02000805000000020003" pitchFamily="50" charset="0"/>
              </a:rPr>
              <a:t>​</a:t>
            </a:r>
          </a:p>
          <a:p>
            <a:pPr fontAlgn="base"/>
            <a:r>
              <a:rPr lang="en-US" sz="1700" dirty="0">
                <a:solidFill>
                  <a:srgbClr val="000000"/>
                </a:solidFill>
                <a:latin typeface="Letter-join Print Plus 1" panose="02000805000000020003" pitchFamily="50" charset="0"/>
              </a:rPr>
              <a:t>​</a:t>
            </a:r>
          </a:p>
          <a:p>
            <a:pPr fontAlgn="base"/>
            <a:r>
              <a:rPr lang="en-US" sz="1700" dirty="0">
                <a:solidFill>
                  <a:srgbClr val="444444"/>
                </a:solidFill>
                <a:latin typeface="Letter-join Print Plus 1" panose="02000805000000020003" pitchFamily="50" charset="0"/>
              </a:rPr>
              <a:t>To support children in understanding the values we have adopted our five Golden Rules –</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dirty="0">
                <a:solidFill>
                  <a:srgbClr val="444444"/>
                </a:solidFill>
                <a:latin typeface="Letter-join Print Plus 1" panose="02000805000000020003" pitchFamily="50" charset="0"/>
              </a:rPr>
              <a:t>We are kind and respectful</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dirty="0">
                <a:solidFill>
                  <a:srgbClr val="444444"/>
                </a:solidFill>
                <a:latin typeface="Letter-join Print Plus 1" panose="02000805000000020003" pitchFamily="50" charset="0"/>
              </a:rPr>
              <a:t>We show good manners</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dirty="0">
                <a:solidFill>
                  <a:srgbClr val="444444"/>
                </a:solidFill>
                <a:latin typeface="Letter-join Print Plus 1" panose="02000805000000020003" pitchFamily="50" charset="0"/>
              </a:rPr>
              <a:t>We listen carefully</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dirty="0">
                <a:solidFill>
                  <a:srgbClr val="444444"/>
                </a:solidFill>
                <a:latin typeface="Letter-join Print Plus 1" panose="02000805000000020003" pitchFamily="50" charset="0"/>
              </a:rPr>
              <a:t>We are honest</a:t>
            </a:r>
            <a:r>
              <a:rPr lang="en-US" sz="1700" dirty="0">
                <a:solidFill>
                  <a:srgbClr val="000000"/>
                </a:solidFill>
                <a:latin typeface="Letter-join Print Plus 1" panose="02000805000000020003" pitchFamily="50" charset="0"/>
              </a:rPr>
              <a:t>​</a:t>
            </a:r>
          </a:p>
          <a:p>
            <a:pPr fontAlgn="base">
              <a:buFont typeface="Arial" panose="020B0604020202020204" pitchFamily="34" charset="0"/>
              <a:buChar char="•"/>
            </a:pPr>
            <a:r>
              <a:rPr lang="en-US" sz="1700" dirty="0">
                <a:solidFill>
                  <a:srgbClr val="444444"/>
                </a:solidFill>
                <a:latin typeface="Letter-join Print Plus 1" panose="02000805000000020003" pitchFamily="50" charset="0"/>
              </a:rPr>
              <a:t>We try our best</a:t>
            </a:r>
            <a:endParaRPr lang="en-US" sz="1700" b="0" i="0" dirty="0">
              <a:solidFill>
                <a:srgbClr val="000000"/>
              </a:solidFill>
              <a:effectLst/>
              <a:latin typeface="Letter-join Print Plus 1" panose="02000805000000020003" pitchFamily="50" charset="0"/>
            </a:endParaRPr>
          </a:p>
        </p:txBody>
      </p:sp>
      <p:pic>
        <p:nvPicPr>
          <p:cNvPr id="4" name="Picture 3"/>
          <p:cNvPicPr>
            <a:picLocks noChangeAspect="1"/>
          </p:cNvPicPr>
          <p:nvPr/>
        </p:nvPicPr>
        <p:blipFill>
          <a:blip r:embed="rId2"/>
          <a:stretch>
            <a:fillRect/>
          </a:stretch>
        </p:blipFill>
        <p:spPr>
          <a:xfrm>
            <a:off x="8587408" y="206522"/>
            <a:ext cx="3270663" cy="709300"/>
          </a:xfrm>
          <a:prstGeom prst="rect">
            <a:avLst/>
          </a:prstGeom>
        </p:spPr>
      </p:pic>
    </p:spTree>
    <p:extLst>
      <p:ext uri="{BB962C8B-B14F-4D97-AF65-F5344CB8AC3E}">
        <p14:creationId xmlns:p14="http://schemas.microsoft.com/office/powerpoint/2010/main" val="728982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17444" y="275673"/>
            <a:ext cx="3001618" cy="1272650"/>
          </a:xfrm>
          <a:prstGeom prst="rect">
            <a:avLst/>
          </a:prstGeom>
        </p:spPr>
      </p:pic>
      <p:sp>
        <p:nvSpPr>
          <p:cNvPr id="4" name="TextBox 3"/>
          <p:cNvSpPr txBox="1"/>
          <p:nvPr/>
        </p:nvSpPr>
        <p:spPr>
          <a:xfrm>
            <a:off x="417444" y="2284799"/>
            <a:ext cx="6967331" cy="4370427"/>
          </a:xfrm>
          <a:prstGeom prst="rect">
            <a:avLst/>
          </a:prstGeom>
          <a:noFill/>
        </p:spPr>
        <p:txBody>
          <a:bodyPr wrap="square" rtlCol="0">
            <a:spAutoFit/>
          </a:bodyPr>
          <a:lstStyle/>
          <a:p>
            <a:endParaRPr lang="en-GB" sz="2000" dirty="0" smtClean="0">
              <a:latin typeface="Letter-join Print Plus 1" panose="02000805000000020003" pitchFamily="50" charset="0"/>
            </a:endParaRPr>
          </a:p>
          <a:p>
            <a:r>
              <a:rPr lang="en-GB" sz="2000" dirty="0" smtClean="0">
                <a:latin typeface="Letter-join Print Plus 1" panose="02000805000000020003" pitchFamily="50" charset="0"/>
              </a:rPr>
              <a:t>We are part of a group of primary schools who all belong to the same trust. </a:t>
            </a:r>
            <a:r>
              <a:rPr lang="en-US" sz="2000" dirty="0">
                <a:latin typeface="Letter-join Print Plus 1" panose="02000805000000020003" pitchFamily="50" charset="0"/>
              </a:rPr>
              <a:t>This allows </a:t>
            </a:r>
            <a:r>
              <a:rPr lang="en-US" sz="2000" dirty="0" smtClean="0">
                <a:latin typeface="Letter-join Print Plus 1" panose="02000805000000020003" pitchFamily="50" charset="0"/>
              </a:rPr>
              <a:t>us to have </a:t>
            </a:r>
            <a:r>
              <a:rPr lang="en-US" sz="2000" dirty="0">
                <a:latin typeface="Letter-join Print Plus 1" panose="02000805000000020003" pitchFamily="50" charset="0"/>
              </a:rPr>
              <a:t>strategic support and direction, networking opportunities with </a:t>
            </a:r>
            <a:r>
              <a:rPr lang="en-US" sz="2000" dirty="0" smtClean="0">
                <a:latin typeface="Letter-join Print Plus 1" panose="02000805000000020003" pitchFamily="50" charset="0"/>
              </a:rPr>
              <a:t>other schools </a:t>
            </a:r>
            <a:r>
              <a:rPr lang="en-US" sz="2000" dirty="0">
                <a:latin typeface="Letter-join Print Plus 1" panose="02000805000000020003" pitchFamily="50" charset="0"/>
              </a:rPr>
              <a:t>and continuous professional </a:t>
            </a:r>
            <a:r>
              <a:rPr lang="en-US" sz="2000" dirty="0" smtClean="0">
                <a:latin typeface="Letter-join Print Plus 1" panose="02000805000000020003" pitchFamily="50" charset="0"/>
              </a:rPr>
              <a:t>development. </a:t>
            </a:r>
          </a:p>
          <a:p>
            <a:endParaRPr lang="en-US" dirty="0" smtClean="0"/>
          </a:p>
          <a:p>
            <a:r>
              <a:rPr lang="en-US" sz="2000" i="1" dirty="0" smtClean="0">
                <a:latin typeface="Letter-join Print Plus 1" panose="02000805000000020003" pitchFamily="50" charset="0"/>
              </a:rPr>
              <a:t>‘Whilst </a:t>
            </a:r>
            <a:r>
              <a:rPr lang="en-US" sz="2000" i="1" dirty="0">
                <a:latin typeface="Letter-join Print Plus 1" panose="02000805000000020003" pitchFamily="50" charset="0"/>
              </a:rPr>
              <a:t>all the schools gain expertise by work closely together, each school is unique with its own particular character and charm. Our schools achieve high academic standards through the provision of an exciting and engaging curriculum that makes the most of our rich local </a:t>
            </a:r>
            <a:r>
              <a:rPr lang="en-US" sz="2000" i="1" dirty="0" smtClean="0">
                <a:latin typeface="Letter-join Print Plus 1" panose="02000805000000020003" pitchFamily="50" charset="0"/>
              </a:rPr>
              <a:t>surroundings’. - PQ</a:t>
            </a:r>
          </a:p>
          <a:p>
            <a:endParaRPr lang="en-US" sz="2000" i="1" dirty="0" smtClean="0">
              <a:latin typeface="Letter-join Print Plus 1" panose="02000805000000020003" pitchFamily="50" charset="0"/>
            </a:endParaRPr>
          </a:p>
          <a:p>
            <a:endParaRPr lang="en-US" sz="2000" i="1" dirty="0">
              <a:latin typeface="Letter-join Print Plus 1" panose="02000805000000020003" pitchFamily="50" charset="0"/>
            </a:endParaRPr>
          </a:p>
          <a:p>
            <a:endParaRPr lang="en-GB" sz="2000" i="1" dirty="0" smtClean="0">
              <a:latin typeface="Letter-join Print Plus 1" panose="02000805000000020003" pitchFamily="50" charset="0"/>
            </a:endParaRPr>
          </a:p>
        </p:txBody>
      </p:sp>
      <p:pic>
        <p:nvPicPr>
          <p:cNvPr id="5" name="Picture 4"/>
          <p:cNvPicPr>
            <a:picLocks noChangeAspect="1"/>
          </p:cNvPicPr>
          <p:nvPr/>
        </p:nvPicPr>
        <p:blipFill>
          <a:blip r:embed="rId3"/>
          <a:stretch>
            <a:fillRect/>
          </a:stretch>
        </p:blipFill>
        <p:spPr>
          <a:xfrm>
            <a:off x="8374712" y="1486102"/>
            <a:ext cx="3072914" cy="3848750"/>
          </a:xfrm>
          <a:prstGeom prst="rect">
            <a:avLst/>
          </a:prstGeom>
        </p:spPr>
      </p:pic>
      <p:sp>
        <p:nvSpPr>
          <p:cNvPr id="6" name="TextBox 5"/>
          <p:cNvSpPr txBox="1"/>
          <p:nvPr/>
        </p:nvSpPr>
        <p:spPr>
          <a:xfrm>
            <a:off x="8683686" y="5575852"/>
            <a:ext cx="2454966" cy="923330"/>
          </a:xfrm>
          <a:prstGeom prst="rect">
            <a:avLst/>
          </a:prstGeom>
          <a:noFill/>
        </p:spPr>
        <p:txBody>
          <a:bodyPr wrap="square" rtlCol="0">
            <a:spAutoFit/>
          </a:bodyPr>
          <a:lstStyle/>
          <a:p>
            <a:r>
              <a:rPr lang="en-GB" dirty="0" smtClean="0">
                <a:latin typeface="Letter-join Print Plus 1" panose="02000805000000020003" pitchFamily="50" charset="0"/>
              </a:rPr>
              <a:t>Stephen Dean – CEO</a:t>
            </a:r>
          </a:p>
          <a:p>
            <a:endParaRPr lang="en-GB" dirty="0">
              <a:latin typeface="Letter-join Print Plus 1" panose="02000805000000020003" pitchFamily="50" charset="0"/>
            </a:endParaRPr>
          </a:p>
          <a:p>
            <a:endParaRPr lang="en-GB" dirty="0">
              <a:latin typeface="Letter-join Print Plus 1" panose="02000805000000020003" pitchFamily="50" charset="0"/>
            </a:endParaRPr>
          </a:p>
        </p:txBody>
      </p:sp>
      <p:sp>
        <p:nvSpPr>
          <p:cNvPr id="7" name="TextBox 6"/>
          <p:cNvSpPr txBox="1"/>
          <p:nvPr/>
        </p:nvSpPr>
        <p:spPr>
          <a:xfrm>
            <a:off x="3578085" y="588832"/>
            <a:ext cx="8209723" cy="646331"/>
          </a:xfrm>
          <a:prstGeom prst="rect">
            <a:avLst/>
          </a:prstGeom>
          <a:noFill/>
        </p:spPr>
        <p:txBody>
          <a:bodyPr wrap="square" rtlCol="0">
            <a:spAutoFit/>
          </a:bodyPr>
          <a:lstStyle/>
          <a:p>
            <a:r>
              <a:rPr lang="en-US" sz="2000" dirty="0">
                <a:latin typeface="Letter-join Print Plus 1" panose="02000805000000020003" pitchFamily="50" charset="0"/>
              </a:rPr>
              <a:t>Primary </a:t>
            </a:r>
            <a:r>
              <a:rPr lang="en-US" sz="2000" b="1" u="sng" dirty="0">
                <a:latin typeface="Letter-join Print Plus 1" panose="02000805000000020003" pitchFamily="50" charset="0"/>
              </a:rPr>
              <a:t>Qu</a:t>
            </a:r>
            <a:r>
              <a:rPr lang="en-US" sz="2000" dirty="0">
                <a:latin typeface="Letter-join Print Plus 1" panose="02000805000000020003" pitchFamily="50" charset="0"/>
              </a:rPr>
              <a:t>ality, </a:t>
            </a:r>
            <a:r>
              <a:rPr lang="en-US" sz="2000" b="1" u="sng" dirty="0">
                <a:latin typeface="Letter-join Print Plus 1" panose="02000805000000020003" pitchFamily="50" charset="0"/>
              </a:rPr>
              <a:t>E</a:t>
            </a:r>
            <a:r>
              <a:rPr lang="en-US" sz="2000" dirty="0">
                <a:latin typeface="Letter-join Print Plus 1" panose="02000805000000020003" pitchFamily="50" charset="0"/>
              </a:rPr>
              <a:t>ducation, </a:t>
            </a:r>
            <a:r>
              <a:rPr lang="en-US" sz="2000" b="1" u="sng" dirty="0">
                <a:latin typeface="Letter-join Print Plus 1" panose="02000805000000020003" pitchFamily="50" charset="0"/>
              </a:rPr>
              <a:t>S</a:t>
            </a:r>
            <a:r>
              <a:rPr lang="en-US" sz="2000" dirty="0">
                <a:latin typeface="Letter-join Print Plus 1" panose="02000805000000020003" pitchFamily="50" charset="0"/>
              </a:rPr>
              <a:t>tandards and </a:t>
            </a:r>
            <a:r>
              <a:rPr lang="en-US" sz="2000" b="1" u="sng" dirty="0">
                <a:latin typeface="Letter-join Print Plus 1" panose="02000805000000020003" pitchFamily="50" charset="0"/>
              </a:rPr>
              <a:t>T</a:t>
            </a:r>
            <a:r>
              <a:rPr lang="en-US" sz="2000" dirty="0">
                <a:latin typeface="Letter-join Print Plus 1" panose="02000805000000020003" pitchFamily="50" charset="0"/>
              </a:rPr>
              <a:t>eaching.</a:t>
            </a:r>
            <a:r>
              <a:rPr lang="en-US" sz="1600" dirty="0">
                <a:latin typeface="Letter-join Print Plus 1" panose="02000805000000020003" pitchFamily="50" charset="0"/>
              </a:rPr>
              <a:t>..</a:t>
            </a:r>
          </a:p>
          <a:p>
            <a:r>
              <a:rPr lang="en-US" sz="1600" dirty="0" smtClean="0">
                <a:latin typeface="Letter-join Print Plus 1" panose="02000805000000020003" pitchFamily="50" charset="0"/>
              </a:rPr>
              <a:t>enabling </a:t>
            </a:r>
            <a:r>
              <a:rPr lang="en-US" sz="1600" dirty="0">
                <a:latin typeface="Letter-join Print Plus 1" panose="02000805000000020003" pitchFamily="50" charset="0"/>
              </a:rPr>
              <a:t>pupils and adults to </a:t>
            </a:r>
            <a:r>
              <a:rPr lang="en-US" sz="1600" dirty="0" smtClean="0">
                <a:latin typeface="Letter-join Print Plus 1" panose="02000805000000020003" pitchFamily="50" charset="0"/>
              </a:rPr>
              <a:t>flourish within </a:t>
            </a:r>
            <a:r>
              <a:rPr lang="en-US" sz="1600" dirty="0">
                <a:latin typeface="Letter-join Print Plus 1" panose="02000805000000020003" pitchFamily="50" charset="0"/>
              </a:rPr>
              <a:t>a caring environment</a:t>
            </a:r>
          </a:p>
        </p:txBody>
      </p:sp>
    </p:spTree>
    <p:extLst>
      <p:ext uri="{BB962C8B-B14F-4D97-AF65-F5344CB8AC3E}">
        <p14:creationId xmlns:p14="http://schemas.microsoft.com/office/powerpoint/2010/main" val="1387778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512" y="450340"/>
            <a:ext cx="6973957" cy="1325563"/>
          </a:xfrm>
        </p:spPr>
        <p:txBody>
          <a:bodyPr/>
          <a:lstStyle/>
          <a:p>
            <a:r>
              <a:rPr lang="en-GB" dirty="0" smtClean="0">
                <a:latin typeface="Letter-join Print Plus 1" panose="02000805000000020003" pitchFamily="50" charset="0"/>
              </a:rPr>
              <a:t>Robins Class 2026-2027</a:t>
            </a:r>
            <a:endParaRPr lang="en-GB" dirty="0">
              <a:latin typeface="Letter-join Print Plus 1" panose="02000805000000020003" pitchFamily="50" charset="0"/>
            </a:endParaRPr>
          </a:p>
        </p:txBody>
      </p:sp>
      <p:sp>
        <p:nvSpPr>
          <p:cNvPr id="3" name="TextBox 2"/>
          <p:cNvSpPr txBox="1"/>
          <p:nvPr/>
        </p:nvSpPr>
        <p:spPr>
          <a:xfrm>
            <a:off x="553278" y="1592798"/>
            <a:ext cx="9107557" cy="492443"/>
          </a:xfrm>
          <a:prstGeom prst="rect">
            <a:avLst/>
          </a:prstGeom>
          <a:noFill/>
        </p:spPr>
        <p:txBody>
          <a:bodyPr wrap="square" rtlCol="0">
            <a:spAutoFit/>
          </a:bodyPr>
          <a:lstStyle/>
          <a:p>
            <a:r>
              <a:rPr lang="en-GB" sz="2600" dirty="0" smtClean="0">
                <a:latin typeface="Letter-join Print Plus 1" panose="02000805000000020003" pitchFamily="50" charset="0"/>
              </a:rPr>
              <a:t>Robins class is made up of up to 15 Reception aged children. </a:t>
            </a:r>
          </a:p>
        </p:txBody>
      </p:sp>
      <p:pic>
        <p:nvPicPr>
          <p:cNvPr id="5" name="Picture 4" descr="C:\Users\rpatterson\Downloads\Gretton-robin (1).jpg"/>
          <p:cNvPicPr/>
          <p:nvPr/>
        </p:nvPicPr>
        <p:blipFill rotWithShape="1">
          <a:blip r:embed="rId2" cstate="print">
            <a:extLst>
              <a:ext uri="{28A0092B-C50C-407E-A947-70E740481C1C}">
                <a14:useLocalDpi xmlns:a14="http://schemas.microsoft.com/office/drawing/2010/main" val="0"/>
              </a:ext>
            </a:extLst>
          </a:blip>
          <a:srcRect l="11825" t="16234" r="16384" b="13364"/>
          <a:stretch/>
        </p:blipFill>
        <p:spPr bwMode="auto">
          <a:xfrm>
            <a:off x="9899374" y="365125"/>
            <a:ext cx="1739348" cy="1811545"/>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
        <p:nvSpPr>
          <p:cNvPr id="9" name="AutoShape 2" descr="Image previe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rotWithShape="1">
          <a:blip r:embed="rId3"/>
          <a:srcRect l="6873" t="8452" r="6200"/>
          <a:stretch/>
        </p:blipFill>
        <p:spPr>
          <a:xfrm>
            <a:off x="1818861" y="2657298"/>
            <a:ext cx="2722822" cy="3336825"/>
          </a:xfrm>
          <a:prstGeom prst="rect">
            <a:avLst/>
          </a:prstGeom>
        </p:spPr>
      </p:pic>
      <p:pic>
        <p:nvPicPr>
          <p:cNvPr id="11" name="Picture 10"/>
          <p:cNvPicPr>
            <a:picLocks noChangeAspect="1"/>
          </p:cNvPicPr>
          <p:nvPr/>
        </p:nvPicPr>
        <p:blipFill>
          <a:blip r:embed="rId4"/>
          <a:stretch>
            <a:fillRect/>
          </a:stretch>
        </p:blipFill>
        <p:spPr>
          <a:xfrm>
            <a:off x="6225210" y="2546905"/>
            <a:ext cx="2590800" cy="3447218"/>
          </a:xfrm>
          <a:prstGeom prst="rect">
            <a:avLst/>
          </a:prstGeom>
        </p:spPr>
      </p:pic>
      <p:sp>
        <p:nvSpPr>
          <p:cNvPr id="12" name="TextBox 11"/>
          <p:cNvSpPr txBox="1"/>
          <p:nvPr/>
        </p:nvSpPr>
        <p:spPr>
          <a:xfrm>
            <a:off x="1818861" y="6142383"/>
            <a:ext cx="2722822" cy="646331"/>
          </a:xfrm>
          <a:prstGeom prst="rect">
            <a:avLst/>
          </a:prstGeom>
          <a:noFill/>
        </p:spPr>
        <p:txBody>
          <a:bodyPr wrap="square" rtlCol="0">
            <a:spAutoFit/>
          </a:bodyPr>
          <a:lstStyle/>
          <a:p>
            <a:r>
              <a:rPr lang="en-GB" dirty="0" smtClean="0">
                <a:latin typeface="Letter-join Print Plus 1" panose="02000805000000020003" pitchFamily="50" charset="0"/>
              </a:rPr>
              <a:t>Mrs Patterson – EYFS Lead and Class Teacher</a:t>
            </a:r>
            <a:endParaRPr lang="en-GB" dirty="0">
              <a:latin typeface="Letter-join Print Plus 1" panose="02000805000000020003" pitchFamily="50" charset="0"/>
            </a:endParaRPr>
          </a:p>
        </p:txBody>
      </p:sp>
      <p:sp>
        <p:nvSpPr>
          <p:cNvPr id="13" name="TextBox 12"/>
          <p:cNvSpPr txBox="1"/>
          <p:nvPr/>
        </p:nvSpPr>
        <p:spPr>
          <a:xfrm>
            <a:off x="6159199" y="6142383"/>
            <a:ext cx="2722822" cy="646331"/>
          </a:xfrm>
          <a:prstGeom prst="rect">
            <a:avLst/>
          </a:prstGeom>
          <a:noFill/>
        </p:spPr>
        <p:txBody>
          <a:bodyPr wrap="square" rtlCol="0">
            <a:spAutoFit/>
          </a:bodyPr>
          <a:lstStyle/>
          <a:p>
            <a:r>
              <a:rPr lang="en-GB" dirty="0" smtClean="0">
                <a:latin typeface="Letter-join Print Plus 1" panose="02000805000000020003" pitchFamily="50" charset="0"/>
              </a:rPr>
              <a:t>Mrs </a:t>
            </a:r>
            <a:r>
              <a:rPr lang="en-GB" dirty="0" err="1" smtClean="0">
                <a:latin typeface="Letter-join Print Plus 1" panose="02000805000000020003" pitchFamily="50" charset="0"/>
              </a:rPr>
              <a:t>Woolston</a:t>
            </a:r>
            <a:r>
              <a:rPr lang="en-GB" dirty="0" smtClean="0">
                <a:latin typeface="Letter-join Print Plus 1" panose="02000805000000020003" pitchFamily="50" charset="0"/>
              </a:rPr>
              <a:t> – Teaching Partner in EYFS</a:t>
            </a:r>
            <a:endParaRPr lang="en-GB" dirty="0">
              <a:latin typeface="Letter-join Print Plus 1" panose="02000805000000020003" pitchFamily="50" charset="0"/>
            </a:endParaRPr>
          </a:p>
        </p:txBody>
      </p:sp>
    </p:spTree>
    <p:extLst>
      <p:ext uri="{BB962C8B-B14F-4D97-AF65-F5344CB8AC3E}">
        <p14:creationId xmlns:p14="http://schemas.microsoft.com/office/powerpoint/2010/main" val="2067646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etter-join Print Plus 1" panose="02000805000000020003" pitchFamily="50" charset="0"/>
              </a:rPr>
              <a:t>Other Key People for Robins </a:t>
            </a:r>
            <a:endParaRPr lang="en-GB" dirty="0">
              <a:latin typeface="Letter-join Print Plus 1" panose="02000805000000020003" pitchFamily="50" charset="0"/>
            </a:endParaRPr>
          </a:p>
        </p:txBody>
      </p:sp>
      <p:pic>
        <p:nvPicPr>
          <p:cNvPr id="5" name="Picture 4" descr="C:\Users\rpatterson\Downloads\Gretton-robin (1).jpg"/>
          <p:cNvPicPr/>
          <p:nvPr/>
        </p:nvPicPr>
        <p:blipFill rotWithShape="1">
          <a:blip r:embed="rId2" cstate="print">
            <a:extLst>
              <a:ext uri="{28A0092B-C50C-407E-A947-70E740481C1C}">
                <a14:useLocalDpi xmlns:a14="http://schemas.microsoft.com/office/drawing/2010/main" val="0"/>
              </a:ext>
            </a:extLst>
          </a:blip>
          <a:srcRect l="11825" t="16234" r="16384" b="13364"/>
          <a:stretch/>
        </p:blipFill>
        <p:spPr bwMode="auto">
          <a:xfrm>
            <a:off x="10048460" y="365126"/>
            <a:ext cx="1590261" cy="1592884"/>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pic>
        <p:nvPicPr>
          <p:cNvPr id="4" name="Picture 3"/>
          <p:cNvPicPr>
            <a:picLocks noChangeAspect="1"/>
          </p:cNvPicPr>
          <p:nvPr/>
        </p:nvPicPr>
        <p:blipFill rotWithShape="1">
          <a:blip r:embed="rId3"/>
          <a:srcRect b="8398"/>
          <a:stretch/>
        </p:blipFill>
        <p:spPr>
          <a:xfrm>
            <a:off x="9039517" y="2889116"/>
            <a:ext cx="2469996" cy="2629465"/>
          </a:xfrm>
          <a:prstGeom prst="rect">
            <a:avLst/>
          </a:prstGeom>
        </p:spPr>
      </p:pic>
      <p:sp>
        <p:nvSpPr>
          <p:cNvPr id="6" name="TextBox 5"/>
          <p:cNvSpPr txBox="1"/>
          <p:nvPr/>
        </p:nvSpPr>
        <p:spPr>
          <a:xfrm>
            <a:off x="5026468" y="5766911"/>
            <a:ext cx="2469996" cy="646331"/>
          </a:xfrm>
          <a:prstGeom prst="rect">
            <a:avLst/>
          </a:prstGeom>
          <a:noFill/>
        </p:spPr>
        <p:txBody>
          <a:bodyPr wrap="square" rtlCol="0">
            <a:spAutoFit/>
          </a:bodyPr>
          <a:lstStyle/>
          <a:p>
            <a:pPr algn="ctr"/>
            <a:r>
              <a:rPr lang="en-GB" dirty="0" smtClean="0">
                <a:latin typeface="Letter-join Print Plus 1" panose="02000805000000020003" pitchFamily="50" charset="0"/>
              </a:rPr>
              <a:t>Mr Bridges </a:t>
            </a:r>
          </a:p>
          <a:p>
            <a:pPr algn="ctr"/>
            <a:r>
              <a:rPr lang="en-GB" dirty="0" smtClean="0">
                <a:latin typeface="Letter-join Print Plus 1" panose="02000805000000020003" pitchFamily="50" charset="0"/>
              </a:rPr>
              <a:t>Forest School Teacher</a:t>
            </a:r>
            <a:endParaRPr lang="en-GB" dirty="0">
              <a:latin typeface="Letter-join Print Plus 1" panose="02000805000000020003" pitchFamily="50" charset="0"/>
            </a:endParaRPr>
          </a:p>
        </p:txBody>
      </p:sp>
      <p:pic>
        <p:nvPicPr>
          <p:cNvPr id="7" name="Picture 6"/>
          <p:cNvPicPr>
            <a:picLocks noChangeAspect="1"/>
          </p:cNvPicPr>
          <p:nvPr/>
        </p:nvPicPr>
        <p:blipFill>
          <a:blip r:embed="rId4"/>
          <a:stretch>
            <a:fillRect/>
          </a:stretch>
        </p:blipFill>
        <p:spPr>
          <a:xfrm>
            <a:off x="5042637" y="2889116"/>
            <a:ext cx="2437658" cy="2650816"/>
          </a:xfrm>
          <a:prstGeom prst="rect">
            <a:avLst/>
          </a:prstGeom>
        </p:spPr>
      </p:pic>
      <p:sp>
        <p:nvSpPr>
          <p:cNvPr id="8" name="TextBox 7"/>
          <p:cNvSpPr txBox="1"/>
          <p:nvPr/>
        </p:nvSpPr>
        <p:spPr>
          <a:xfrm>
            <a:off x="9039517" y="5766911"/>
            <a:ext cx="2469996" cy="646331"/>
          </a:xfrm>
          <a:prstGeom prst="rect">
            <a:avLst/>
          </a:prstGeom>
          <a:noFill/>
        </p:spPr>
        <p:txBody>
          <a:bodyPr wrap="square" rtlCol="0">
            <a:spAutoFit/>
          </a:bodyPr>
          <a:lstStyle/>
          <a:p>
            <a:pPr algn="ctr"/>
            <a:r>
              <a:rPr lang="en-GB" dirty="0" smtClean="0">
                <a:latin typeface="Letter-join Print Plus 1" panose="02000805000000020003" pitchFamily="50" charset="0"/>
              </a:rPr>
              <a:t>Mrs d’Arcy  </a:t>
            </a:r>
          </a:p>
          <a:p>
            <a:pPr algn="ctr"/>
            <a:r>
              <a:rPr lang="en-GB" dirty="0" smtClean="0">
                <a:latin typeface="Letter-join Print Plus 1" panose="02000805000000020003" pitchFamily="50" charset="0"/>
              </a:rPr>
              <a:t>Office Manager </a:t>
            </a:r>
            <a:endParaRPr lang="en-GB" dirty="0">
              <a:latin typeface="Letter-join Print Plus 1" panose="02000805000000020003" pitchFamily="50" charset="0"/>
            </a:endParaRPr>
          </a:p>
        </p:txBody>
      </p:sp>
      <p:sp>
        <p:nvSpPr>
          <p:cNvPr id="9" name="AutoShape 2" descr="Image previe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rotWithShape="1">
          <a:blip r:embed="rId5"/>
          <a:srcRect l="1344" t="1010" r="-1344" b="9212"/>
          <a:stretch/>
        </p:blipFill>
        <p:spPr>
          <a:xfrm>
            <a:off x="838200" y="2889116"/>
            <a:ext cx="2332383" cy="2786127"/>
          </a:xfrm>
          <a:prstGeom prst="rect">
            <a:avLst/>
          </a:prstGeom>
        </p:spPr>
      </p:pic>
      <p:sp>
        <p:nvSpPr>
          <p:cNvPr id="11" name="TextBox 10"/>
          <p:cNvSpPr txBox="1"/>
          <p:nvPr/>
        </p:nvSpPr>
        <p:spPr>
          <a:xfrm>
            <a:off x="769393" y="5766911"/>
            <a:ext cx="2469996" cy="923330"/>
          </a:xfrm>
          <a:prstGeom prst="rect">
            <a:avLst/>
          </a:prstGeom>
          <a:noFill/>
        </p:spPr>
        <p:txBody>
          <a:bodyPr wrap="square" rtlCol="0">
            <a:spAutoFit/>
          </a:bodyPr>
          <a:lstStyle/>
          <a:p>
            <a:pPr algn="ctr"/>
            <a:r>
              <a:rPr lang="en-GB" dirty="0" smtClean="0">
                <a:latin typeface="Letter-join Print Plus 1" panose="02000805000000020003" pitchFamily="50" charset="0"/>
              </a:rPr>
              <a:t>Mrs Dodd</a:t>
            </a:r>
          </a:p>
          <a:p>
            <a:pPr algn="ctr"/>
            <a:r>
              <a:rPr lang="en-GB" dirty="0" err="1" smtClean="0">
                <a:latin typeface="Letter-join Print Plus 1" panose="02000805000000020003" pitchFamily="50" charset="0"/>
              </a:rPr>
              <a:t>SENDco</a:t>
            </a:r>
            <a:r>
              <a:rPr lang="en-GB" dirty="0" smtClean="0">
                <a:latin typeface="Letter-join Print Plus 1" panose="02000805000000020003" pitchFamily="50" charset="0"/>
              </a:rPr>
              <a:t> and Personal Development Lead</a:t>
            </a:r>
            <a:endParaRPr lang="en-GB" dirty="0">
              <a:latin typeface="Letter-join Print Plus 1" panose="02000805000000020003" pitchFamily="50" charset="0"/>
            </a:endParaRPr>
          </a:p>
        </p:txBody>
      </p:sp>
    </p:spTree>
    <p:extLst>
      <p:ext uri="{BB962C8B-B14F-4D97-AF65-F5344CB8AC3E}">
        <p14:creationId xmlns:p14="http://schemas.microsoft.com/office/powerpoint/2010/main" val="3565235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3601" y="358494"/>
            <a:ext cx="3021686" cy="1325563"/>
          </a:xfrm>
        </p:spPr>
        <p:txBody>
          <a:bodyPr/>
          <a:lstStyle/>
          <a:p>
            <a:r>
              <a:rPr lang="en-GB" dirty="0" smtClean="0">
                <a:latin typeface="Letter-join Print Plus 1" panose="02000805000000020003" pitchFamily="50" charset="0"/>
              </a:rPr>
              <a:t>The EYFS</a:t>
            </a:r>
            <a:endParaRPr lang="en-GB" dirty="0">
              <a:latin typeface="Letter-join Print Plus 1" panose="02000805000000020003" pitchFamily="50" charset="0"/>
            </a:endParaRPr>
          </a:p>
        </p:txBody>
      </p:sp>
      <p:sp>
        <p:nvSpPr>
          <p:cNvPr id="3" name="TextBox 2"/>
          <p:cNvSpPr txBox="1"/>
          <p:nvPr/>
        </p:nvSpPr>
        <p:spPr>
          <a:xfrm>
            <a:off x="4848991" y="583953"/>
            <a:ext cx="7043530" cy="5909310"/>
          </a:xfrm>
          <a:prstGeom prst="rect">
            <a:avLst/>
          </a:prstGeom>
          <a:noFill/>
        </p:spPr>
        <p:txBody>
          <a:bodyPr wrap="square" rtlCol="0">
            <a:spAutoFit/>
          </a:bodyPr>
          <a:lstStyle/>
          <a:p>
            <a:r>
              <a:rPr lang="en-GB" dirty="0" smtClean="0">
                <a:latin typeface="Letter-join Print Plus 1" panose="02000805000000020003" pitchFamily="50" charset="0"/>
              </a:rPr>
              <a:t>EYFS stands for the Early Years Foundation Stage. We follow the learning and development requirements of the EYFS statutory framework. </a:t>
            </a:r>
          </a:p>
          <a:p>
            <a:endParaRPr lang="en-GB" dirty="0">
              <a:latin typeface="Letter-join Print Plus 1" panose="02000805000000020003" pitchFamily="50" charset="0"/>
            </a:endParaRPr>
          </a:p>
          <a:p>
            <a:r>
              <a:rPr lang="en-GB" dirty="0" smtClean="0">
                <a:latin typeface="Letter-join Print Plus 1" panose="02000805000000020003" pitchFamily="50" charset="0"/>
              </a:rPr>
              <a:t>There are 7 areas of learning and development:</a:t>
            </a:r>
          </a:p>
          <a:p>
            <a:endParaRPr lang="en-GB" dirty="0">
              <a:latin typeface="Letter-join Print Plus 1" panose="02000805000000020003" pitchFamily="50" charset="0"/>
            </a:endParaRPr>
          </a:p>
          <a:p>
            <a:r>
              <a:rPr lang="en-US" dirty="0">
                <a:latin typeface="Letter-join Print Plus 1" panose="02000805000000020003" pitchFamily="50" charset="0"/>
              </a:rPr>
              <a:t>Three prime areas are particularly important for learning and forming relationships. They build a foundation for children to thrive and provide the basis for learning in all areas. </a:t>
            </a:r>
            <a:endParaRPr lang="en-US" dirty="0" smtClean="0">
              <a:latin typeface="Letter-join Print Plus 1" panose="02000805000000020003" pitchFamily="50" charset="0"/>
            </a:endParaRPr>
          </a:p>
          <a:p>
            <a:endParaRPr lang="en-GB" dirty="0" smtClean="0">
              <a:latin typeface="Letter-join Print Plus 1" panose="02000805000000020003" pitchFamily="50" charset="0"/>
            </a:endParaRPr>
          </a:p>
          <a:p>
            <a:r>
              <a:rPr lang="en-GB" dirty="0" smtClean="0">
                <a:latin typeface="Letter-join Print Plus 1" panose="02000805000000020003" pitchFamily="50" charset="0"/>
              </a:rPr>
              <a:t>*Personal, Social, Emotional Development (PSED)</a:t>
            </a:r>
            <a:endParaRPr lang="en-GB" dirty="0">
              <a:latin typeface="Letter-join Print Plus 1" panose="02000805000000020003" pitchFamily="50" charset="0"/>
            </a:endParaRPr>
          </a:p>
          <a:p>
            <a:r>
              <a:rPr lang="en-GB" dirty="0" smtClean="0">
                <a:latin typeface="Letter-join Print Plus 1" panose="02000805000000020003" pitchFamily="50" charset="0"/>
              </a:rPr>
              <a:t>*Communication and Language</a:t>
            </a:r>
            <a:endParaRPr lang="en-GB" dirty="0">
              <a:latin typeface="Letter-join Print Plus 1" panose="02000805000000020003" pitchFamily="50" charset="0"/>
            </a:endParaRPr>
          </a:p>
          <a:p>
            <a:r>
              <a:rPr lang="en-GB" dirty="0" smtClean="0">
                <a:latin typeface="Letter-join Print Plus 1" panose="02000805000000020003" pitchFamily="50" charset="0"/>
              </a:rPr>
              <a:t>*Physical Development</a:t>
            </a:r>
          </a:p>
          <a:p>
            <a:endParaRPr lang="en-GB" dirty="0">
              <a:latin typeface="Letter-join Print Plus 1" panose="02000805000000020003" pitchFamily="50" charset="0"/>
            </a:endParaRPr>
          </a:p>
          <a:p>
            <a:r>
              <a:rPr lang="en-US" dirty="0" smtClean="0">
                <a:latin typeface="Letter-join Print Plus 1" panose="02000805000000020003" pitchFamily="50" charset="0"/>
              </a:rPr>
              <a:t>There are also four </a:t>
            </a:r>
            <a:r>
              <a:rPr lang="en-US" dirty="0">
                <a:latin typeface="Letter-join Print Plus 1" panose="02000805000000020003" pitchFamily="50" charset="0"/>
              </a:rPr>
              <a:t>specific areas, which help strengthen and develop the three prime areas, and ignite children’s curiosity and enthusiasm. </a:t>
            </a:r>
            <a:endParaRPr lang="en-US" dirty="0" smtClean="0">
              <a:latin typeface="Letter-join Print Plus 1" panose="02000805000000020003" pitchFamily="50" charset="0"/>
            </a:endParaRPr>
          </a:p>
          <a:p>
            <a:endParaRPr lang="en-US" dirty="0">
              <a:latin typeface="Letter-join Print Plus 1" panose="02000805000000020003" pitchFamily="50" charset="0"/>
            </a:endParaRPr>
          </a:p>
          <a:p>
            <a:r>
              <a:rPr lang="en-US" dirty="0">
                <a:latin typeface="Letter-join Print Plus 1" panose="02000805000000020003" pitchFamily="50" charset="0"/>
              </a:rPr>
              <a:t>*</a:t>
            </a:r>
            <a:r>
              <a:rPr lang="en-US" dirty="0" smtClean="0">
                <a:latin typeface="Letter-join Print Plus 1" panose="02000805000000020003" pitchFamily="50" charset="0"/>
              </a:rPr>
              <a:t>Literacy </a:t>
            </a:r>
            <a:endParaRPr lang="en-US" dirty="0">
              <a:latin typeface="Letter-join Print Plus 1" panose="02000805000000020003" pitchFamily="50" charset="0"/>
            </a:endParaRPr>
          </a:p>
          <a:p>
            <a:r>
              <a:rPr lang="en-US" dirty="0" smtClean="0">
                <a:latin typeface="Letter-join Print Plus 1" panose="02000805000000020003" pitchFamily="50" charset="0"/>
              </a:rPr>
              <a:t>*Mathematics</a:t>
            </a:r>
          </a:p>
          <a:p>
            <a:r>
              <a:rPr lang="en-US" dirty="0">
                <a:latin typeface="Letter-join Print Plus 1" panose="02000805000000020003" pitchFamily="50" charset="0"/>
              </a:rPr>
              <a:t>*</a:t>
            </a:r>
            <a:r>
              <a:rPr lang="en-US" dirty="0" smtClean="0">
                <a:latin typeface="Letter-join Print Plus 1" panose="02000805000000020003" pitchFamily="50" charset="0"/>
              </a:rPr>
              <a:t>Understanding </a:t>
            </a:r>
            <a:r>
              <a:rPr lang="en-US" dirty="0">
                <a:latin typeface="Letter-join Print Plus 1" panose="02000805000000020003" pitchFamily="50" charset="0"/>
              </a:rPr>
              <a:t>the world </a:t>
            </a:r>
          </a:p>
          <a:p>
            <a:r>
              <a:rPr lang="en-US" dirty="0" smtClean="0">
                <a:latin typeface="Letter-join Print Plus 1" panose="02000805000000020003" pitchFamily="50" charset="0"/>
              </a:rPr>
              <a:t>*Expressive </a:t>
            </a:r>
            <a:r>
              <a:rPr lang="en-US" dirty="0">
                <a:latin typeface="Letter-join Print Plus 1" panose="02000805000000020003" pitchFamily="50" charset="0"/>
              </a:rPr>
              <a:t>arts and design </a:t>
            </a:r>
            <a:endParaRPr lang="en-GB" dirty="0">
              <a:latin typeface="Letter-join Print Plus 1" panose="02000805000000020003" pitchFamily="50" charset="0"/>
            </a:endParaRPr>
          </a:p>
        </p:txBody>
      </p:sp>
      <p:pic>
        <p:nvPicPr>
          <p:cNvPr id="1028" name="Picture 4" descr="https://sphotos.classdojo.com/dojophotos-final/4a68b17e5672417ac9725b59/2026-04-26/7995c199b0d74caba434d95fc2ce57c080ce2bc3_128b7566a1ec/67fee1c3b29c.jpg?Policy=eyJTdGF0ZW1lbnQiOlt7IlJlc291cmNlIjoiaHR0cHM6Ly9zcGhvdG9zLmNsYXNzZG9qby5jb20vZG9qb3Bob3Rvcy1maW5hbC80YTY4YjE3ZTU2NzI0MTdhYzk3MjViNTkvMjAyNi0wNC0yNi83OTk1YzE5OWIwZDc0Y2FiYTQzNGQ5NWZjMmNlNTdjMDgwY2UyYmMzXzEyOGI3NTY2YTFlYy82N2ZlZTFjM2IyOWMuanBnKiIsIkNvbmRpdGlvbiI6eyJEYXRlTGVzc1RoYW4iOnsiQVdTOkVwb2NoVGltZSI6MTc3ODcwMjQwMH19fV19&amp;Key-Pair-Id=K2LDY3TZNMZIR5&amp;Signature=YzwQimVYNZZdRg9xuKmwRyQdVAEyw6gkieMethkfxZZTr6Ni15K5dzuPSLzZB2DQa3RxQDr3o8FWlzlyfY1G8YY-p8b7MNDlUvdE6FUwe~cZfMgzgplSpGMEs1zgU9ItD7it3cjvriPOucTHtMsgFX6G8u83b-owmMnapzvMxAMv3DajItU8ctKTF6nTPIanKIYEfW3JS8UsCRNrqH6g3VI~eQShpE2oVryr4cg6I4ukm4Jp6mdlZVJ12A-NXIB~IPT1RpjB3H~jxpTBDTdxkNTw3Yj1-cBCIf6q3u-qrAS3PTrwY45s8nh4-HGuH~t1LxD~jBxuAiQA5REALHzFkw__&amp;w=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56" y="1989739"/>
            <a:ext cx="4662593" cy="349694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60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260" y="375064"/>
            <a:ext cx="10031896" cy="827571"/>
          </a:xfrm>
        </p:spPr>
        <p:txBody>
          <a:bodyPr/>
          <a:lstStyle/>
          <a:p>
            <a:r>
              <a:rPr lang="en-GB" dirty="0" err="1" smtClean="0">
                <a:latin typeface="Letter-join Print Plus 1" panose="02000805000000020003" pitchFamily="50" charset="0"/>
              </a:rPr>
              <a:t>Gretton’s</a:t>
            </a:r>
            <a:r>
              <a:rPr lang="en-GB" dirty="0" smtClean="0">
                <a:latin typeface="Letter-join Print Plus 1" panose="02000805000000020003" pitchFamily="50" charset="0"/>
              </a:rPr>
              <a:t> EYFS Curriculum</a:t>
            </a:r>
            <a:endParaRPr lang="en-GB" dirty="0">
              <a:latin typeface="Letter-join Print Plus 1" panose="02000805000000020003" pitchFamily="50" charset="0"/>
            </a:endParaRPr>
          </a:p>
        </p:txBody>
      </p:sp>
      <p:sp>
        <p:nvSpPr>
          <p:cNvPr id="3" name="TextBox 2"/>
          <p:cNvSpPr txBox="1"/>
          <p:nvPr/>
        </p:nvSpPr>
        <p:spPr>
          <a:xfrm>
            <a:off x="447260" y="1318022"/>
            <a:ext cx="6798366" cy="5293757"/>
          </a:xfrm>
          <a:prstGeom prst="rect">
            <a:avLst/>
          </a:prstGeom>
          <a:noFill/>
        </p:spPr>
        <p:txBody>
          <a:bodyPr wrap="square" rtlCol="0">
            <a:spAutoFit/>
          </a:bodyPr>
          <a:lstStyle/>
          <a:p>
            <a:r>
              <a:rPr lang="en-GB" sz="2000" dirty="0" smtClean="0">
                <a:latin typeface="Letter-join Print Plus 1" panose="02000805000000020003" pitchFamily="50" charset="0"/>
              </a:rPr>
              <a:t>Our EYFS Curriculum is child centred. It focusses on key knowledge and skills from the seven areas of learning and development using hooks such as key texts, the world around us and children’s interests. It is cumulative, building upon prior experience and is a balance of child initiated, adult initiated and adult led learning opportunities. </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Our environment is hugely important and we think of it as the ‘third teacher’ (along with the child and key adults) and it is carefully thought out and planned for. Children work in ‘provision’ every day. Our learning environment is a balance of continuous and enhanced provision. </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Alongside children working in provision, we explicitly teach key skills and knowledge in whole class and focus groups e.g. phonics, maths, wonder time and drawing club. </a:t>
            </a:r>
          </a:p>
          <a:p>
            <a:endParaRPr lang="en-GB" dirty="0"/>
          </a:p>
        </p:txBody>
      </p:sp>
      <p:pic>
        <p:nvPicPr>
          <p:cNvPr id="4" name="Picture 6" descr="https://sphotos.classdojo.com/dojophotos-final/4a68b17e5672417ac9725b59/2026-04-17/3e58cb87bf31b6eb20814b2ddbec6828eb1a711f_08638ac11f66/095780a4a30a.jpg?Policy=eyJTdGF0ZW1lbnQiOlt7IlJlc291cmNlIjoiaHR0cHM6Ly9zcGhvdG9zLmNsYXNzZG9qby5jb20vZG9qb3Bob3Rvcy1maW5hbC80YTY4YjE3ZTU2NzI0MTdhYzk3MjViNTkvMjAyNi0wNC0xNy8zZTU4Y2I4N2JmMzFiNmViMjA4MTRiMmRkYmVjNjgyOGViMWE3MTFmXzA4NjM4YWMxMWY2Ni8wOTU3ODBhNGEzMGEuanBnKiIsIkNvbmRpdGlvbiI6eyJEYXRlTGVzc1RoYW4iOnsiQVdTOkVwb2NoVGltZSI6MTc3ODcwMjQwMH19fV19&amp;Key-Pair-Id=K2LDY3TZNMZIR5&amp;Signature=DJLHjjbSg01S6foHI5IG1I7qWoEpHMmqsDMF9lF4c06k9RneMjvDCQ4AYpj3Pq7yuYQBCsZBtAgH3sRt1VD0TmWltRjqZQKBwbU7vjE7gUZ9LAYIBlFqyLI3Qq1m~bn2qfHlqd~zlHAMHz7SFVwC20xU0UgLdgnaVQnrF8csOkBvvkle0~XCotXZhXLfyhabZ-t3Rb4gQkSpke7TKhLjzU~cYn3gOecAJh1Gy6rSvXtH7VdvP90oN~emzS3dzsLY4GyQTpNHkLPg948uT6pf1X-0hWKtKhIGUm1Nq4ZL7rVD4l00NwH3COy7~f4C0vGxJh3xj7DkU0RW8J7GSuc2Wg_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66683" y="24242"/>
            <a:ext cx="5125318" cy="683375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541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191" y="206099"/>
            <a:ext cx="10515600" cy="1325563"/>
          </a:xfrm>
        </p:spPr>
        <p:txBody>
          <a:bodyPr/>
          <a:lstStyle/>
          <a:p>
            <a:r>
              <a:rPr lang="en-GB" dirty="0" smtClean="0">
                <a:latin typeface="Letter-join Print Plus 1" panose="02000805000000020003" pitchFamily="50" charset="0"/>
              </a:rPr>
              <a:t>A Typical Day in Robins Class</a:t>
            </a:r>
            <a:endParaRPr lang="en-GB" dirty="0">
              <a:latin typeface="Letter-join Print Plus 1" panose="02000805000000020003" pitchFamily="50" charset="0"/>
            </a:endParaRPr>
          </a:p>
        </p:txBody>
      </p:sp>
      <p:sp>
        <p:nvSpPr>
          <p:cNvPr id="3" name="TextBox 2"/>
          <p:cNvSpPr txBox="1"/>
          <p:nvPr/>
        </p:nvSpPr>
        <p:spPr>
          <a:xfrm>
            <a:off x="838200" y="1401417"/>
            <a:ext cx="9647583" cy="646331"/>
          </a:xfrm>
          <a:prstGeom prst="rect">
            <a:avLst/>
          </a:prstGeom>
          <a:noFill/>
        </p:spPr>
        <p:txBody>
          <a:bodyPr wrap="square" rtlCol="0">
            <a:spAutoFit/>
          </a:bodyPr>
          <a:lstStyle/>
          <a:p>
            <a:endParaRPr lang="en-GB" dirty="0"/>
          </a:p>
          <a:p>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228752405"/>
              </p:ext>
            </p:extLst>
          </p:nvPr>
        </p:nvGraphicFramePr>
        <p:xfrm>
          <a:off x="1632778" y="1252333"/>
          <a:ext cx="8548205" cy="5486400"/>
        </p:xfrm>
        <a:graphic>
          <a:graphicData uri="http://schemas.openxmlformats.org/drawingml/2006/table">
            <a:tbl>
              <a:tblPr firstRow="1" bandRow="1">
                <a:tableStyleId>{5C22544A-7EE6-4342-B048-85BDC9FD1C3A}</a:tableStyleId>
              </a:tblPr>
              <a:tblGrid>
                <a:gridCol w="1939607">
                  <a:extLst>
                    <a:ext uri="{9D8B030D-6E8A-4147-A177-3AD203B41FA5}">
                      <a16:colId xmlns:a16="http://schemas.microsoft.com/office/drawing/2014/main" val="1637785976"/>
                    </a:ext>
                  </a:extLst>
                </a:gridCol>
                <a:gridCol w="6608598">
                  <a:extLst>
                    <a:ext uri="{9D8B030D-6E8A-4147-A177-3AD203B41FA5}">
                      <a16:colId xmlns:a16="http://schemas.microsoft.com/office/drawing/2014/main" val="1021873799"/>
                    </a:ext>
                  </a:extLst>
                </a:gridCol>
              </a:tblGrid>
              <a:tr h="339918">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114212176"/>
                  </a:ext>
                </a:extLst>
              </a:tr>
              <a:tr h="339918">
                <a:tc>
                  <a:txBody>
                    <a:bodyPr/>
                    <a:lstStyle/>
                    <a:p>
                      <a:r>
                        <a:rPr lang="en-GB" sz="1800" dirty="0" smtClean="0">
                          <a:latin typeface="Letter-join Print Plus 1" panose="02000805000000020003" pitchFamily="50" charset="0"/>
                        </a:rPr>
                        <a:t>8:30 – 8:40 </a:t>
                      </a:r>
                      <a:endParaRPr lang="en-GB" sz="1800" dirty="0">
                        <a:latin typeface="Letter-join Print Plus 1"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tter-join Print Plus 1" panose="02000805000000020003" pitchFamily="50" charset="0"/>
                        </a:rPr>
                        <a:t>Children come into school and complete a morning task</a:t>
                      </a:r>
                    </a:p>
                  </a:txBody>
                  <a:tcPr/>
                </a:tc>
                <a:extLst>
                  <a:ext uri="{0D108BD9-81ED-4DB2-BD59-A6C34878D82A}">
                    <a16:rowId xmlns:a16="http://schemas.microsoft.com/office/drawing/2014/main" val="966830850"/>
                  </a:ext>
                </a:extLst>
              </a:tr>
              <a:tr h="339918">
                <a:tc>
                  <a:txBody>
                    <a:bodyPr/>
                    <a:lstStyle/>
                    <a:p>
                      <a:r>
                        <a:rPr lang="en-GB" sz="1800" dirty="0" smtClean="0">
                          <a:latin typeface="Letter-join Print Plus 1" panose="02000805000000020003" pitchFamily="50" charset="0"/>
                        </a:rPr>
                        <a:t>8:40</a:t>
                      </a:r>
                      <a:endParaRPr lang="en-GB" sz="1800" dirty="0">
                        <a:latin typeface="Letter-join Print Plus 1"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tter-join Print Plus 1" panose="02000805000000020003" pitchFamily="50" charset="0"/>
                        </a:rPr>
                        <a:t>Register</a:t>
                      </a:r>
                    </a:p>
                  </a:txBody>
                  <a:tcPr/>
                </a:tc>
                <a:extLst>
                  <a:ext uri="{0D108BD9-81ED-4DB2-BD59-A6C34878D82A}">
                    <a16:rowId xmlns:a16="http://schemas.microsoft.com/office/drawing/2014/main" val="1057908334"/>
                  </a:ext>
                </a:extLst>
              </a:tr>
              <a:tr h="339918">
                <a:tc>
                  <a:txBody>
                    <a:bodyPr/>
                    <a:lstStyle/>
                    <a:p>
                      <a:r>
                        <a:rPr lang="en-GB" sz="1800" dirty="0" smtClean="0">
                          <a:latin typeface="Letter-join Print Plus 1" panose="02000805000000020003" pitchFamily="50" charset="0"/>
                        </a:rPr>
                        <a:t>9:00</a:t>
                      </a:r>
                      <a:endParaRPr lang="en-GB" sz="1800" dirty="0">
                        <a:latin typeface="Letter-join Print Plus 1"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tter-join Print Plus 1" panose="02000805000000020003" pitchFamily="50" charset="0"/>
                        </a:rPr>
                        <a:t>Phonics</a:t>
                      </a:r>
                    </a:p>
                  </a:txBody>
                  <a:tcPr/>
                </a:tc>
                <a:extLst>
                  <a:ext uri="{0D108BD9-81ED-4DB2-BD59-A6C34878D82A}">
                    <a16:rowId xmlns:a16="http://schemas.microsoft.com/office/drawing/2014/main" val="3671712439"/>
                  </a:ext>
                </a:extLst>
              </a:tr>
              <a:tr h="339918">
                <a:tc>
                  <a:txBody>
                    <a:bodyPr/>
                    <a:lstStyle/>
                    <a:p>
                      <a:r>
                        <a:rPr lang="en-GB" sz="1800" dirty="0" smtClean="0">
                          <a:latin typeface="Letter-join Print Plus 1" panose="02000805000000020003" pitchFamily="50" charset="0"/>
                        </a:rPr>
                        <a:t>9:20</a:t>
                      </a:r>
                      <a:endParaRPr lang="en-GB" sz="1800" dirty="0">
                        <a:latin typeface="Letter-join Print Plus 1"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tter-join Print Plus 1" panose="02000805000000020003" pitchFamily="50" charset="0"/>
                        </a:rPr>
                        <a:t>Working in Provision/Reading Practise </a:t>
                      </a:r>
                    </a:p>
                  </a:txBody>
                  <a:tcPr/>
                </a:tc>
                <a:extLst>
                  <a:ext uri="{0D108BD9-81ED-4DB2-BD59-A6C34878D82A}">
                    <a16:rowId xmlns:a16="http://schemas.microsoft.com/office/drawing/2014/main" val="1924651104"/>
                  </a:ext>
                </a:extLst>
              </a:tr>
              <a:tr h="339918">
                <a:tc>
                  <a:txBody>
                    <a:bodyPr/>
                    <a:lstStyle/>
                    <a:p>
                      <a:r>
                        <a:rPr lang="en-GB" sz="1800" dirty="0" smtClean="0">
                          <a:latin typeface="Letter-join Print Plus 1" panose="02000805000000020003" pitchFamily="50" charset="0"/>
                        </a:rPr>
                        <a:t>10:10</a:t>
                      </a:r>
                      <a:endParaRPr lang="en-GB" sz="1800" dirty="0">
                        <a:latin typeface="Letter-join Print Plus 1"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tter-join Print Plus 1" panose="02000805000000020003" pitchFamily="50" charset="0"/>
                        </a:rPr>
                        <a:t>Break time with Kingfishers class (Y1/2)</a:t>
                      </a:r>
                    </a:p>
                  </a:txBody>
                  <a:tcPr/>
                </a:tc>
                <a:extLst>
                  <a:ext uri="{0D108BD9-81ED-4DB2-BD59-A6C34878D82A}">
                    <a16:rowId xmlns:a16="http://schemas.microsoft.com/office/drawing/2014/main" val="1012960016"/>
                  </a:ext>
                </a:extLst>
              </a:tr>
              <a:tr h="339918">
                <a:tc>
                  <a:txBody>
                    <a:bodyPr/>
                    <a:lstStyle/>
                    <a:p>
                      <a:r>
                        <a:rPr lang="en-GB" sz="1800" dirty="0" smtClean="0">
                          <a:latin typeface="Letter-join Print Plus 1" panose="02000805000000020003" pitchFamily="50" charset="0"/>
                        </a:rPr>
                        <a:t>10:25</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Snack</a:t>
                      </a:r>
                      <a:endParaRPr lang="en-GB" sz="1800" dirty="0">
                        <a:latin typeface="Letter-join Print Plus 1" panose="02000805000000020003" pitchFamily="50" charset="0"/>
                      </a:endParaRPr>
                    </a:p>
                  </a:txBody>
                  <a:tcPr/>
                </a:tc>
                <a:extLst>
                  <a:ext uri="{0D108BD9-81ED-4DB2-BD59-A6C34878D82A}">
                    <a16:rowId xmlns:a16="http://schemas.microsoft.com/office/drawing/2014/main" val="1951541262"/>
                  </a:ext>
                </a:extLst>
              </a:tr>
              <a:tr h="339918">
                <a:tc>
                  <a:txBody>
                    <a:bodyPr/>
                    <a:lstStyle/>
                    <a:p>
                      <a:r>
                        <a:rPr lang="en-GB" sz="1800" dirty="0" smtClean="0">
                          <a:latin typeface="Letter-join Print Plus 1" panose="02000805000000020003" pitchFamily="50" charset="0"/>
                        </a:rPr>
                        <a:t>10:35</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Drawing Club</a:t>
                      </a:r>
                      <a:endParaRPr lang="en-GB" sz="1800" dirty="0">
                        <a:latin typeface="Letter-join Print Plus 1" panose="02000805000000020003" pitchFamily="50" charset="0"/>
                      </a:endParaRPr>
                    </a:p>
                  </a:txBody>
                  <a:tcPr/>
                </a:tc>
                <a:extLst>
                  <a:ext uri="{0D108BD9-81ED-4DB2-BD59-A6C34878D82A}">
                    <a16:rowId xmlns:a16="http://schemas.microsoft.com/office/drawing/2014/main" val="2020761472"/>
                  </a:ext>
                </a:extLst>
              </a:tr>
              <a:tr h="339918">
                <a:tc>
                  <a:txBody>
                    <a:bodyPr/>
                    <a:lstStyle/>
                    <a:p>
                      <a:r>
                        <a:rPr lang="en-GB" sz="1800" dirty="0" smtClean="0">
                          <a:latin typeface="Letter-join Print Plus 1" panose="02000805000000020003" pitchFamily="50" charset="0"/>
                        </a:rPr>
                        <a:t>11:00</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Working in Provision </a:t>
                      </a:r>
                      <a:endParaRPr lang="en-GB" sz="1800" dirty="0">
                        <a:latin typeface="Letter-join Print Plus 1" panose="02000805000000020003" pitchFamily="50" charset="0"/>
                      </a:endParaRPr>
                    </a:p>
                  </a:txBody>
                  <a:tcPr/>
                </a:tc>
                <a:extLst>
                  <a:ext uri="{0D108BD9-81ED-4DB2-BD59-A6C34878D82A}">
                    <a16:rowId xmlns:a16="http://schemas.microsoft.com/office/drawing/2014/main" val="27703729"/>
                  </a:ext>
                </a:extLst>
              </a:tr>
              <a:tr h="339918">
                <a:tc>
                  <a:txBody>
                    <a:bodyPr/>
                    <a:lstStyle/>
                    <a:p>
                      <a:r>
                        <a:rPr lang="en-GB" sz="1800" dirty="0" smtClean="0">
                          <a:latin typeface="Letter-join Print Plus 1" panose="02000805000000020003" pitchFamily="50" charset="0"/>
                        </a:rPr>
                        <a:t>11:45</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Story</a:t>
                      </a:r>
                      <a:endParaRPr lang="en-GB" sz="1800" dirty="0">
                        <a:latin typeface="Letter-join Print Plus 1" panose="02000805000000020003" pitchFamily="50" charset="0"/>
                      </a:endParaRPr>
                    </a:p>
                  </a:txBody>
                  <a:tcPr/>
                </a:tc>
                <a:extLst>
                  <a:ext uri="{0D108BD9-81ED-4DB2-BD59-A6C34878D82A}">
                    <a16:rowId xmlns:a16="http://schemas.microsoft.com/office/drawing/2014/main" val="1660532298"/>
                  </a:ext>
                </a:extLst>
              </a:tr>
              <a:tr h="339918">
                <a:tc>
                  <a:txBody>
                    <a:bodyPr/>
                    <a:lstStyle/>
                    <a:p>
                      <a:r>
                        <a:rPr lang="en-GB" sz="1800" dirty="0" smtClean="0">
                          <a:latin typeface="Letter-join Print Plus 1" panose="02000805000000020003" pitchFamily="50" charset="0"/>
                        </a:rPr>
                        <a:t>12:00 -12:50</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Lunchtime</a:t>
                      </a:r>
                      <a:endParaRPr lang="en-GB" sz="1800" dirty="0">
                        <a:latin typeface="Letter-join Print Plus 1" panose="02000805000000020003" pitchFamily="50" charset="0"/>
                      </a:endParaRPr>
                    </a:p>
                  </a:txBody>
                  <a:tcPr/>
                </a:tc>
                <a:extLst>
                  <a:ext uri="{0D108BD9-81ED-4DB2-BD59-A6C34878D82A}">
                    <a16:rowId xmlns:a16="http://schemas.microsoft.com/office/drawing/2014/main" val="757973337"/>
                  </a:ext>
                </a:extLst>
              </a:tr>
              <a:tr h="339918">
                <a:tc>
                  <a:txBody>
                    <a:bodyPr/>
                    <a:lstStyle/>
                    <a:p>
                      <a:r>
                        <a:rPr lang="en-GB" sz="1800" dirty="0" smtClean="0">
                          <a:latin typeface="Letter-join Print Plus 1" panose="02000805000000020003" pitchFamily="50" charset="0"/>
                        </a:rPr>
                        <a:t>12:50 -1:10</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Register and Maths</a:t>
                      </a:r>
                      <a:endParaRPr lang="en-GB" sz="1800" dirty="0">
                        <a:latin typeface="Letter-join Print Plus 1" panose="02000805000000020003" pitchFamily="50" charset="0"/>
                      </a:endParaRPr>
                    </a:p>
                  </a:txBody>
                  <a:tcPr/>
                </a:tc>
                <a:extLst>
                  <a:ext uri="{0D108BD9-81ED-4DB2-BD59-A6C34878D82A}">
                    <a16:rowId xmlns:a16="http://schemas.microsoft.com/office/drawing/2014/main" val="2556938520"/>
                  </a:ext>
                </a:extLst>
              </a:tr>
              <a:tr h="339918">
                <a:tc>
                  <a:txBody>
                    <a:bodyPr/>
                    <a:lstStyle/>
                    <a:p>
                      <a:r>
                        <a:rPr lang="en-GB" sz="1800" dirty="0" smtClean="0">
                          <a:latin typeface="Letter-join Print Plus 1" panose="02000805000000020003" pitchFamily="50" charset="0"/>
                        </a:rPr>
                        <a:t>1:10 – 2:40</a:t>
                      </a:r>
                      <a:endParaRPr lang="en-GB" sz="1800" dirty="0">
                        <a:latin typeface="Letter-join Print Plus 1"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tter-join Print Plus 1" panose="02000805000000020003" pitchFamily="50" charset="0"/>
                        </a:rPr>
                        <a:t>Working in Provision/ Wonder Time/</a:t>
                      </a:r>
                      <a:r>
                        <a:rPr lang="en-GB" sz="1800" baseline="0" dirty="0" smtClean="0">
                          <a:latin typeface="Letter-join Print Plus 1" panose="02000805000000020003" pitchFamily="50" charset="0"/>
                        </a:rPr>
                        <a:t> PE</a:t>
                      </a:r>
                      <a:endParaRPr lang="en-GB" sz="1800" dirty="0" smtClean="0">
                        <a:latin typeface="Letter-join Print Plus 1" panose="02000805000000020003" pitchFamily="50" charset="0"/>
                      </a:endParaRPr>
                    </a:p>
                  </a:txBody>
                  <a:tcPr/>
                </a:tc>
                <a:extLst>
                  <a:ext uri="{0D108BD9-81ED-4DB2-BD59-A6C34878D82A}">
                    <a16:rowId xmlns:a16="http://schemas.microsoft.com/office/drawing/2014/main" val="3647033980"/>
                  </a:ext>
                </a:extLst>
              </a:tr>
              <a:tr h="339918">
                <a:tc>
                  <a:txBody>
                    <a:bodyPr/>
                    <a:lstStyle/>
                    <a:p>
                      <a:r>
                        <a:rPr lang="en-GB" sz="1800" dirty="0" smtClean="0">
                          <a:latin typeface="Letter-join Print Plus 1" panose="02000805000000020003" pitchFamily="50" charset="0"/>
                        </a:rPr>
                        <a:t>2:40</a:t>
                      </a:r>
                      <a:r>
                        <a:rPr lang="en-GB" sz="1800" baseline="0" dirty="0" smtClean="0">
                          <a:latin typeface="Letter-join Print Plus 1" panose="02000805000000020003" pitchFamily="50" charset="0"/>
                        </a:rPr>
                        <a:t> – 3:00</a:t>
                      </a:r>
                      <a:endParaRPr lang="en-GB" sz="1800" dirty="0">
                        <a:latin typeface="Letter-join Print Plus 1" panose="02000805000000020003" pitchFamily="50" charset="0"/>
                      </a:endParaRPr>
                    </a:p>
                  </a:txBody>
                  <a:tcPr/>
                </a:tc>
                <a:tc>
                  <a:txBody>
                    <a:bodyPr/>
                    <a:lstStyle/>
                    <a:p>
                      <a:r>
                        <a:rPr lang="en-GB" sz="1800" dirty="0" smtClean="0">
                          <a:latin typeface="Letter-join Print Plus 1" panose="02000805000000020003" pitchFamily="50" charset="0"/>
                        </a:rPr>
                        <a:t>Assembly/Story/Show</a:t>
                      </a:r>
                      <a:r>
                        <a:rPr lang="en-GB" sz="1800" baseline="0" dirty="0" smtClean="0">
                          <a:latin typeface="Letter-join Print Plus 1" panose="02000805000000020003" pitchFamily="50" charset="0"/>
                        </a:rPr>
                        <a:t> and Tell </a:t>
                      </a:r>
                      <a:endParaRPr lang="en-GB" sz="1800" dirty="0">
                        <a:latin typeface="Letter-join Print Plus 1" panose="02000805000000020003" pitchFamily="50" charset="0"/>
                      </a:endParaRPr>
                    </a:p>
                  </a:txBody>
                  <a:tcPr/>
                </a:tc>
                <a:extLst>
                  <a:ext uri="{0D108BD9-81ED-4DB2-BD59-A6C34878D82A}">
                    <a16:rowId xmlns:a16="http://schemas.microsoft.com/office/drawing/2014/main" val="2525572299"/>
                  </a:ext>
                </a:extLst>
              </a:tr>
              <a:tr h="339918">
                <a:tc>
                  <a:txBody>
                    <a:bodyPr/>
                    <a:lstStyle/>
                    <a:p>
                      <a:r>
                        <a:rPr lang="en-GB" sz="1800" dirty="0" smtClean="0">
                          <a:latin typeface="Letter-join Print Plus 1" panose="02000805000000020003" pitchFamily="50" charset="0"/>
                        </a:rPr>
                        <a:t>3:10</a:t>
                      </a:r>
                      <a:endParaRPr lang="en-GB" sz="1800" dirty="0">
                        <a:latin typeface="Letter-join Print Plus 1" panose="02000805000000020003" pitchFamily="50" charset="0"/>
                      </a:endParaRPr>
                    </a:p>
                  </a:txBody>
                  <a:tcPr/>
                </a:tc>
                <a:tc>
                  <a:txBody>
                    <a:bodyPr/>
                    <a:lstStyle/>
                    <a:p>
                      <a:r>
                        <a:rPr lang="en-GB" sz="1800" baseline="0" dirty="0" smtClean="0">
                          <a:latin typeface="Letter-join Print Plus 1" panose="02000805000000020003" pitchFamily="50" charset="0"/>
                        </a:rPr>
                        <a:t>Home Time </a:t>
                      </a:r>
                      <a:endParaRPr lang="en-GB" sz="1800" dirty="0">
                        <a:latin typeface="Letter-join Print Plus 1" panose="02000805000000020003" pitchFamily="50" charset="0"/>
                      </a:endParaRPr>
                    </a:p>
                  </a:txBody>
                  <a:tcPr/>
                </a:tc>
                <a:extLst>
                  <a:ext uri="{0D108BD9-81ED-4DB2-BD59-A6C34878D82A}">
                    <a16:rowId xmlns:a16="http://schemas.microsoft.com/office/drawing/2014/main" val="3595056522"/>
                  </a:ext>
                </a:extLst>
              </a:tr>
            </a:tbl>
          </a:graphicData>
        </a:graphic>
      </p:graphicFrame>
      <p:pic>
        <p:nvPicPr>
          <p:cNvPr id="6" name="Picture 5" descr="C:\Users\rpatterson\Downloads\Gretton-robin (1).jpg"/>
          <p:cNvPicPr/>
          <p:nvPr/>
        </p:nvPicPr>
        <p:blipFill rotWithShape="1">
          <a:blip r:embed="rId2" cstate="print">
            <a:extLst>
              <a:ext uri="{28A0092B-C50C-407E-A947-70E740481C1C}">
                <a14:useLocalDpi xmlns:a14="http://schemas.microsoft.com/office/drawing/2010/main" val="0"/>
              </a:ext>
            </a:extLst>
          </a:blip>
          <a:srcRect l="11825" t="16234" r="16384" b="13364"/>
          <a:stretch/>
        </p:blipFill>
        <p:spPr bwMode="auto">
          <a:xfrm>
            <a:off x="10597874" y="288233"/>
            <a:ext cx="1116495" cy="1113184"/>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312612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318" y="206099"/>
            <a:ext cx="10946296" cy="1325563"/>
          </a:xfrm>
        </p:spPr>
        <p:txBody>
          <a:bodyPr>
            <a:normAutofit/>
          </a:bodyPr>
          <a:lstStyle/>
          <a:p>
            <a:r>
              <a:rPr lang="en-GB" sz="4000" dirty="0" smtClean="0">
                <a:latin typeface="Letter-join Print Plus 1" panose="02000805000000020003" pitchFamily="50" charset="0"/>
              </a:rPr>
              <a:t>Little </a:t>
            </a:r>
            <a:r>
              <a:rPr lang="en-GB" sz="4000" dirty="0" err="1" smtClean="0">
                <a:latin typeface="Letter-join Print Plus 1" panose="02000805000000020003" pitchFamily="50" charset="0"/>
              </a:rPr>
              <a:t>Wandle</a:t>
            </a:r>
            <a:r>
              <a:rPr lang="en-GB" sz="4000" dirty="0" smtClean="0">
                <a:latin typeface="Letter-join Print Plus 1" panose="02000805000000020003" pitchFamily="50" charset="0"/>
              </a:rPr>
              <a:t>, Drawing Club, Mastering Number</a:t>
            </a:r>
            <a:endParaRPr lang="en-GB" sz="4000" dirty="0">
              <a:latin typeface="Letter-join Print Plus 1" panose="02000805000000020003" pitchFamily="50" charset="0"/>
            </a:endParaRPr>
          </a:p>
        </p:txBody>
      </p:sp>
      <p:pic>
        <p:nvPicPr>
          <p:cNvPr id="3" name="Picture 2"/>
          <p:cNvPicPr>
            <a:picLocks noChangeAspect="1"/>
          </p:cNvPicPr>
          <p:nvPr/>
        </p:nvPicPr>
        <p:blipFill>
          <a:blip r:embed="rId2"/>
          <a:stretch>
            <a:fillRect/>
          </a:stretch>
        </p:blipFill>
        <p:spPr>
          <a:xfrm>
            <a:off x="727318" y="1886056"/>
            <a:ext cx="2771610" cy="2695883"/>
          </a:xfrm>
          <a:prstGeom prst="rect">
            <a:avLst/>
          </a:prstGeom>
        </p:spPr>
      </p:pic>
      <p:pic>
        <p:nvPicPr>
          <p:cNvPr id="4" name="Picture 3"/>
          <p:cNvPicPr>
            <a:picLocks noChangeAspect="1"/>
          </p:cNvPicPr>
          <p:nvPr/>
        </p:nvPicPr>
        <p:blipFill>
          <a:blip r:embed="rId3"/>
          <a:stretch>
            <a:fillRect/>
          </a:stretch>
        </p:blipFill>
        <p:spPr>
          <a:xfrm>
            <a:off x="7370916" y="2782956"/>
            <a:ext cx="4360368" cy="3811400"/>
          </a:xfrm>
          <a:prstGeom prst="rect">
            <a:avLst/>
          </a:prstGeom>
        </p:spPr>
      </p:pic>
      <p:pic>
        <p:nvPicPr>
          <p:cNvPr id="5" name="Picture 4"/>
          <p:cNvPicPr>
            <a:picLocks noChangeAspect="1"/>
          </p:cNvPicPr>
          <p:nvPr/>
        </p:nvPicPr>
        <p:blipFill>
          <a:blip r:embed="rId4"/>
          <a:stretch>
            <a:fillRect/>
          </a:stretch>
        </p:blipFill>
        <p:spPr>
          <a:xfrm>
            <a:off x="7527666" y="1375474"/>
            <a:ext cx="3826134" cy="1165372"/>
          </a:xfrm>
          <a:prstGeom prst="rect">
            <a:avLst/>
          </a:prstGeom>
        </p:spPr>
      </p:pic>
      <p:pic>
        <p:nvPicPr>
          <p:cNvPr id="6" name="Picture 5"/>
          <p:cNvPicPr>
            <a:picLocks noChangeAspect="1"/>
          </p:cNvPicPr>
          <p:nvPr/>
        </p:nvPicPr>
        <p:blipFill>
          <a:blip r:embed="rId5"/>
          <a:stretch>
            <a:fillRect/>
          </a:stretch>
        </p:blipFill>
        <p:spPr>
          <a:xfrm>
            <a:off x="3498928" y="4777307"/>
            <a:ext cx="2845161" cy="944076"/>
          </a:xfrm>
          <a:prstGeom prst="rect">
            <a:avLst/>
          </a:prstGeom>
        </p:spPr>
      </p:pic>
    </p:spTree>
    <p:extLst>
      <p:ext uri="{BB962C8B-B14F-4D97-AF65-F5344CB8AC3E}">
        <p14:creationId xmlns:p14="http://schemas.microsoft.com/office/powerpoint/2010/main" val="1217506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https://sphotos.classdojo.com/dojophotos-final/4a68b17e5672417ac9725b59/2026-04-16/80627df8ec98e8b0db417fdadfd03955a4f79610_d179d3da283a/945c018a32cf.jpg?Policy=eyJTdGF0ZW1lbnQiOlt7IlJlc291cmNlIjoiaHR0cHM6Ly9zcGhvdG9zLmNsYXNzZG9qby5jb20vZG9qb3Bob3Rvcy1maW5hbC80YTY4YjE3ZTU2NzI0MTdhYzk3MjViNTkvMjAyNi0wNC0xNi84MDYyN2RmOGVjOThlOGIwZGI0MTdmZGFkZmQwMzk1NWE0Zjc5NjEwX2QxNzlkM2RhMjgzYS85NDVjMDE4YTMyY2YuanBnKiIsIkNvbmRpdGlvbiI6eyJEYXRlTGVzc1RoYW4iOnsiQVdTOkVwb2NoVGltZSI6MTc3ODcwMjQwMH19fV19&amp;Key-Pair-Id=K2LDY3TZNMZIR5&amp;Signature=UFhpAf0kVSCsx16jeK2GL7qbGsyvezECm9usegKweZwpbqaech0Msg6l2MPWXEvebFJ1l1Jk1Q69c~Dc9SxPtwhq33u7J9UMBktisrvOBGwxzcyplcITUBQ5Q~gVtSGyGUIDfnTysAD9fj2NWYPi4u2IVeLGEPCkLEuhMeDpzc97YOrqUEaYMkkiiA8jCszAksvR-Qi9XRKGMA~HkkiP0wjAwQKbfizxP9huVAqASHwU0VYNLPj0jxRIeW1JcV4MJeJxH56TKc8lx~4l8lzZUSskCsYh44zgrcqDPMNibxiifervwMuRVL~G0DJWt0EvbMdZdpDtczOFSufrMCUdFQ__&amp;w=500"/>
          <p:cNvPicPr>
            <a:picLocks noChangeAspect="1" noChangeArrowheads="1"/>
          </p:cNvPicPr>
          <p:nvPr/>
        </p:nvPicPr>
        <p:blipFill rotWithShape="1">
          <a:blip r:embed="rId2">
            <a:extLst>
              <a:ext uri="{28A0092B-C50C-407E-A947-70E740481C1C}">
                <a14:useLocalDpi xmlns:a14="http://schemas.microsoft.com/office/drawing/2010/main" val="0"/>
              </a:ext>
            </a:extLst>
          </a:blip>
          <a:srcRect l="9246" t="19659"/>
          <a:stretch/>
        </p:blipFill>
        <p:spPr bwMode="auto">
          <a:xfrm>
            <a:off x="6510130" y="271519"/>
            <a:ext cx="5373757" cy="633653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03753" y="265734"/>
            <a:ext cx="6390860" cy="887206"/>
          </a:xfrm>
        </p:spPr>
        <p:txBody>
          <a:bodyPr>
            <a:normAutofit/>
          </a:bodyPr>
          <a:lstStyle/>
          <a:p>
            <a:r>
              <a:rPr lang="en-GB" sz="4000" dirty="0" smtClean="0">
                <a:latin typeface="Letter-join Print Plus 1" panose="02000805000000020003" pitchFamily="50" charset="0"/>
              </a:rPr>
              <a:t>Home/School Communication</a:t>
            </a:r>
            <a:endParaRPr lang="en-GB" sz="4000" dirty="0">
              <a:latin typeface="Letter-join Print Plus 1" panose="02000805000000020003" pitchFamily="50" charset="0"/>
            </a:endParaRPr>
          </a:p>
        </p:txBody>
      </p:sp>
      <p:sp>
        <p:nvSpPr>
          <p:cNvPr id="4" name="TextBox 3"/>
          <p:cNvSpPr txBox="1"/>
          <p:nvPr/>
        </p:nvSpPr>
        <p:spPr>
          <a:xfrm>
            <a:off x="367749" y="1143002"/>
            <a:ext cx="5978386" cy="5355312"/>
          </a:xfrm>
          <a:prstGeom prst="rect">
            <a:avLst/>
          </a:prstGeom>
          <a:noFill/>
        </p:spPr>
        <p:txBody>
          <a:bodyPr wrap="square" rtlCol="0">
            <a:spAutoFit/>
          </a:bodyPr>
          <a:lstStyle/>
          <a:p>
            <a:r>
              <a:rPr lang="en-GB" sz="1900" dirty="0" smtClean="0">
                <a:latin typeface="Letter-join Print Plus 1" panose="02000805000000020003" pitchFamily="50" charset="0"/>
              </a:rPr>
              <a:t>We communicate in a variety of ways;</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*Class Dojo – Please download the app and look out for an emailed login.</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*Emails from ‘admin’</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*School text reminders</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*The School Website</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*Paper letters (these will also always be emailed out)</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*Face to face conversations</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*Parents evening meetings 2x per year</a:t>
            </a:r>
          </a:p>
          <a:p>
            <a:endParaRPr lang="en-GB" sz="1900" dirty="0">
              <a:latin typeface="Letter-join Print Plus 1" panose="02000805000000020003" pitchFamily="50" charset="0"/>
            </a:endParaRPr>
          </a:p>
          <a:p>
            <a:r>
              <a:rPr lang="en-GB" sz="1900" dirty="0" smtClean="0">
                <a:latin typeface="Letter-join Print Plus 1" panose="02000805000000020003" pitchFamily="50" charset="0"/>
              </a:rPr>
              <a:t>*A written report in the Summer term </a:t>
            </a:r>
            <a:endParaRPr lang="en-GB" sz="1900" dirty="0">
              <a:latin typeface="Letter-join Print Plus 1" panose="02000805000000020003" pitchFamily="50" charset="0"/>
            </a:endParaRPr>
          </a:p>
        </p:txBody>
      </p:sp>
    </p:spTree>
    <p:extLst>
      <p:ext uri="{BB962C8B-B14F-4D97-AF65-F5344CB8AC3E}">
        <p14:creationId xmlns:p14="http://schemas.microsoft.com/office/powerpoint/2010/main" val="3344434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840" y="131445"/>
            <a:ext cx="5623560" cy="1325563"/>
          </a:xfrm>
        </p:spPr>
        <p:txBody>
          <a:bodyPr/>
          <a:lstStyle/>
          <a:p>
            <a:r>
              <a:rPr lang="en-GB" dirty="0" smtClean="0">
                <a:latin typeface="Letter-join Print Plus 1" panose="02000805000000020003" pitchFamily="50" charset="0"/>
              </a:rPr>
              <a:t>Transition to School</a:t>
            </a:r>
            <a:endParaRPr lang="en-GB" dirty="0">
              <a:latin typeface="Letter-join Print Plus 1" panose="02000805000000020003" pitchFamily="50" charset="0"/>
            </a:endParaRPr>
          </a:p>
        </p:txBody>
      </p:sp>
      <p:sp>
        <p:nvSpPr>
          <p:cNvPr id="3" name="TextBox 2"/>
          <p:cNvSpPr txBox="1"/>
          <p:nvPr/>
        </p:nvSpPr>
        <p:spPr>
          <a:xfrm>
            <a:off x="666066" y="1324512"/>
            <a:ext cx="6307259" cy="5355312"/>
          </a:xfrm>
          <a:prstGeom prst="rect">
            <a:avLst/>
          </a:prstGeom>
          <a:noFill/>
        </p:spPr>
        <p:txBody>
          <a:bodyPr wrap="square" rtlCol="0">
            <a:spAutoFit/>
          </a:bodyPr>
          <a:lstStyle/>
          <a:p>
            <a:r>
              <a:rPr lang="en-GB" dirty="0" smtClean="0">
                <a:latin typeface="Letter-join Print Plus 1" panose="02000805000000020003" pitchFamily="50" charset="0"/>
              </a:rPr>
              <a:t>Starting school can be a really daunting time for children and parents alike and we aim to make this transition as smooth as possible for you and your child. </a:t>
            </a:r>
          </a:p>
          <a:p>
            <a:endParaRPr lang="en-GB" dirty="0">
              <a:latin typeface="Letter-join Print Plus 1" panose="02000805000000020003" pitchFamily="50" charset="0"/>
            </a:endParaRPr>
          </a:p>
          <a:p>
            <a:r>
              <a:rPr lang="en-GB" dirty="0" smtClean="0">
                <a:latin typeface="Letter-join Print Plus 1" panose="02000805000000020003" pitchFamily="50" charset="0"/>
              </a:rPr>
              <a:t>We know that strong relationships are the MOST important factor. </a:t>
            </a:r>
          </a:p>
          <a:p>
            <a:endParaRPr lang="en-GB" dirty="0">
              <a:latin typeface="Letter-join Print Plus 1" panose="02000805000000020003" pitchFamily="50" charset="0"/>
            </a:endParaRPr>
          </a:p>
          <a:p>
            <a:r>
              <a:rPr lang="en-GB" dirty="0" smtClean="0">
                <a:latin typeface="Letter-join Print Plus 1" panose="02000805000000020003" pitchFamily="50" charset="0"/>
              </a:rPr>
              <a:t>We know that emotional security comes before any academic learning - </a:t>
            </a:r>
            <a:r>
              <a:rPr lang="en-US" dirty="0">
                <a:latin typeface="Letter-join Print Plus 1" panose="02000805000000020003" pitchFamily="50" charset="0"/>
              </a:rPr>
              <a:t>children need to feel safe, secure and connected before they can learn </a:t>
            </a:r>
            <a:r>
              <a:rPr lang="en-US" dirty="0" smtClean="0">
                <a:latin typeface="Letter-join Print Plus 1" panose="02000805000000020003" pitchFamily="50" charset="0"/>
              </a:rPr>
              <a:t>well</a:t>
            </a:r>
          </a:p>
          <a:p>
            <a:endParaRPr lang="en-US" dirty="0">
              <a:latin typeface="Letter-join Print Plus 1" panose="02000805000000020003" pitchFamily="50" charset="0"/>
            </a:endParaRPr>
          </a:p>
          <a:p>
            <a:r>
              <a:rPr lang="en-US" dirty="0" smtClean="0">
                <a:latin typeface="Letter-join Print Plus 1" panose="02000805000000020003" pitchFamily="50" charset="0"/>
              </a:rPr>
              <a:t>With this in mind, transition to school has already begun. </a:t>
            </a:r>
          </a:p>
          <a:p>
            <a:endParaRPr lang="en-US" dirty="0" smtClean="0">
              <a:latin typeface="Letter-join Print Plus 1" panose="02000805000000020003" pitchFamily="50" charset="0"/>
            </a:endParaRPr>
          </a:p>
          <a:p>
            <a:pPr marL="285750" indent="-285750">
              <a:buFontTx/>
              <a:buChar char="-"/>
            </a:pPr>
            <a:r>
              <a:rPr lang="en-US" dirty="0" smtClean="0">
                <a:latin typeface="Letter-join Print Plus 1" panose="02000805000000020003" pitchFamily="50" charset="0"/>
              </a:rPr>
              <a:t>Communication with preschool settings</a:t>
            </a:r>
          </a:p>
          <a:p>
            <a:pPr marL="285750" indent="-285750">
              <a:buFontTx/>
              <a:buChar char="-"/>
            </a:pPr>
            <a:r>
              <a:rPr lang="en-US" dirty="0" smtClean="0">
                <a:latin typeface="Letter-join Print Plus 1" panose="02000805000000020003" pitchFamily="50" charset="0"/>
              </a:rPr>
              <a:t>This evening’s presentation</a:t>
            </a:r>
          </a:p>
          <a:p>
            <a:pPr marL="285750" indent="-285750">
              <a:buFontTx/>
              <a:buChar char="-"/>
            </a:pPr>
            <a:r>
              <a:rPr lang="en-US" dirty="0" smtClean="0">
                <a:latin typeface="Letter-join Print Plus 1" panose="02000805000000020003" pitchFamily="50" charset="0"/>
              </a:rPr>
              <a:t>Preschool visits</a:t>
            </a:r>
          </a:p>
          <a:p>
            <a:pPr marL="285750" indent="-285750">
              <a:buFontTx/>
              <a:buChar char="-"/>
            </a:pPr>
            <a:r>
              <a:rPr lang="en-US" dirty="0" smtClean="0">
                <a:latin typeface="Letter-join Print Plus 1" panose="02000805000000020003" pitchFamily="50" charset="0"/>
              </a:rPr>
              <a:t>School stay and play (or drop off!) afternoons</a:t>
            </a:r>
          </a:p>
          <a:p>
            <a:pPr marL="285750" indent="-285750">
              <a:buFontTx/>
              <a:buChar char="-"/>
            </a:pPr>
            <a:r>
              <a:rPr lang="en-US" dirty="0" smtClean="0">
                <a:latin typeface="Letter-join Print Plus 1" panose="02000805000000020003" pitchFamily="50" charset="0"/>
              </a:rPr>
              <a:t>Home visits</a:t>
            </a:r>
          </a:p>
          <a:p>
            <a:pPr marL="285750" indent="-285750">
              <a:buFontTx/>
              <a:buChar char="-"/>
            </a:pPr>
            <a:r>
              <a:rPr lang="en-US" dirty="0" smtClean="0">
                <a:latin typeface="Letter-join Print Plus 1" panose="02000805000000020003" pitchFamily="50" charset="0"/>
              </a:rPr>
              <a:t>Gradual start </a:t>
            </a:r>
            <a:endParaRPr lang="en-GB" dirty="0">
              <a:latin typeface="Letter-join Print Plus 1" panose="02000805000000020003" pitchFamily="50" charset="0"/>
            </a:endParaRPr>
          </a:p>
        </p:txBody>
      </p:sp>
      <p:pic>
        <p:nvPicPr>
          <p:cNvPr id="4" name="Picture 2" descr="https://sphotos.classdojo.com/dojophotos-final/4a68b17e5672417ac9725b59/2026-05-01/841d6ef0dca73a0264325ef7305616890ff0030e_357c87f2c647/3849aa18eed4.jpg?Policy=eyJTdGF0ZW1lbnQiOlt7IlJlc291cmNlIjoiaHR0cHM6Ly9zcGhvdG9zLmNsYXNzZG9qby5jb20vZG9qb3Bob3Rvcy1maW5hbC80YTY4YjE3ZTU2NzI0MTdhYzk3MjViNTkvMjAyNi0wNS0wMS84NDFkNmVmMGRjYTczYTAyNjQzMjVlZjczMDU2MTY4OTBmZjAwMzBlXzM1N2M4N2YyYzY0Ny8zODQ5YWExOGVlZDQuanBnKiIsIkNvbmRpdGlvbiI6eyJEYXRlTGVzc1RoYW4iOnsiQVdTOkVwb2NoVGltZSI6MTc3ODcwMjQwMH19fV19&amp;Key-Pair-Id=K2LDY3TZNMZIR5&amp;Signature=P8qJhznMmhoh-RLWN5OIYO786heZCtUxrKB7V~AQ9sWMnyEbd2JYahsEZ2NRSYNTi5hO0-ozYEuENSU89DjbJx7RMec1TlEaYyAx0hjYAl~G1LUQV5IV5S8a2eJyqfOyH5cP5EuR1LCU43eJGU3YbqjIvx7qHYp4lzv93wdZhqzQ0omMRXn9nt6jFW8VW16d9x8d9PnKuSLWXGhZgmV92LchbnBj~ihB-hFo7SBCTk4xwPe2J8quhDCdOrj~yvHMq-uw7S36BuqGLBs47vIrRlm2TCDsrJCdy62sNATuHJriJ9h7EYtQ2Vperxy5vakCKGFsNo2lpljR~nGlrPYJ7A__&amp;w=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4605" y="0"/>
            <a:ext cx="5137395" cy="685328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9996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5183" y="305490"/>
            <a:ext cx="6017379" cy="1325563"/>
          </a:xfrm>
        </p:spPr>
        <p:txBody>
          <a:bodyPr>
            <a:normAutofit/>
          </a:bodyPr>
          <a:lstStyle/>
          <a:p>
            <a:r>
              <a:rPr lang="en-GB" sz="4000" dirty="0" smtClean="0">
                <a:latin typeface="Letter-join Print Plus 1" panose="02000805000000020003" pitchFamily="50" charset="0"/>
              </a:rPr>
              <a:t>Transition to School - Supporting Independence</a:t>
            </a:r>
            <a:endParaRPr lang="en-GB" sz="4000" dirty="0">
              <a:latin typeface="Letter-join Print Plus 1" panose="02000805000000020003" pitchFamily="50" charset="0"/>
            </a:endParaRPr>
          </a:p>
        </p:txBody>
      </p:sp>
      <p:sp>
        <p:nvSpPr>
          <p:cNvPr id="3" name="TextBox 2"/>
          <p:cNvSpPr txBox="1"/>
          <p:nvPr/>
        </p:nvSpPr>
        <p:spPr>
          <a:xfrm>
            <a:off x="5363690" y="1779687"/>
            <a:ext cx="6583145" cy="5078313"/>
          </a:xfrm>
          <a:prstGeom prst="rect">
            <a:avLst/>
          </a:prstGeom>
          <a:noFill/>
        </p:spPr>
        <p:txBody>
          <a:bodyPr wrap="square" rtlCol="0">
            <a:spAutoFit/>
          </a:bodyPr>
          <a:lstStyle/>
          <a:p>
            <a:r>
              <a:rPr lang="en-US" sz="2400" dirty="0" smtClean="0">
                <a:latin typeface="Letter-join Print Plus 1" panose="02000805000000020003" pitchFamily="50" charset="0"/>
              </a:rPr>
              <a:t>Encourage your child to: </a:t>
            </a:r>
          </a:p>
          <a:p>
            <a:endParaRPr lang="en-US" sz="2400" dirty="0">
              <a:latin typeface="Letter-join Print Plus 1" panose="02000805000000020003" pitchFamily="50" charset="0"/>
            </a:endParaRPr>
          </a:p>
          <a:p>
            <a:r>
              <a:rPr lang="en-US" sz="2400" dirty="0" smtClean="0">
                <a:latin typeface="Letter-join Print Plus 1" panose="02000805000000020003" pitchFamily="50" charset="0"/>
              </a:rPr>
              <a:t>*Use </a:t>
            </a:r>
            <a:r>
              <a:rPr lang="en-US" sz="2400" dirty="0">
                <a:latin typeface="Letter-join Print Plus 1" panose="02000805000000020003" pitchFamily="50" charset="0"/>
              </a:rPr>
              <a:t>the toilet </a:t>
            </a:r>
            <a:r>
              <a:rPr lang="en-US" sz="2400" dirty="0" smtClean="0">
                <a:latin typeface="Letter-join Print Plus 1" panose="02000805000000020003" pitchFamily="50" charset="0"/>
              </a:rPr>
              <a:t>independently</a:t>
            </a:r>
          </a:p>
          <a:p>
            <a:r>
              <a:rPr lang="en-US" sz="2400" dirty="0" smtClean="0">
                <a:latin typeface="Letter-join Print Plus 1" panose="02000805000000020003" pitchFamily="50" charset="0"/>
              </a:rPr>
              <a:t>*Wash hands </a:t>
            </a:r>
          </a:p>
          <a:p>
            <a:r>
              <a:rPr lang="en-US" sz="2400" dirty="0" smtClean="0">
                <a:latin typeface="Letter-join Print Plus 1" panose="02000805000000020003" pitchFamily="50" charset="0"/>
              </a:rPr>
              <a:t>*Manage belongings (put something back once they have used it </a:t>
            </a:r>
            <a:r>
              <a:rPr lang="en-US" sz="2400" dirty="0" err="1" smtClean="0">
                <a:latin typeface="Letter-join Print Plus 1" panose="02000805000000020003" pitchFamily="50" charset="0"/>
              </a:rPr>
              <a:t>etc</a:t>
            </a:r>
            <a:r>
              <a:rPr lang="en-US" sz="2400" dirty="0" smtClean="0">
                <a:latin typeface="Letter-join Print Plus 1" panose="02000805000000020003" pitchFamily="50" charset="0"/>
              </a:rPr>
              <a:t>)</a:t>
            </a:r>
          </a:p>
          <a:p>
            <a:r>
              <a:rPr lang="en-US" sz="2400" dirty="0" smtClean="0">
                <a:latin typeface="Letter-join Print Plus 1" panose="02000805000000020003" pitchFamily="50" charset="0"/>
              </a:rPr>
              <a:t>*Put shoes and coats on independently – </a:t>
            </a:r>
            <a:r>
              <a:rPr lang="en-US" sz="2400" i="1" dirty="0" smtClean="0">
                <a:latin typeface="Letter-join Print Plus 1" panose="02000805000000020003" pitchFamily="50" charset="0"/>
              </a:rPr>
              <a:t>please no laces until they can tie them themselves  </a:t>
            </a:r>
          </a:p>
          <a:p>
            <a:r>
              <a:rPr lang="en-US" sz="2400" dirty="0" smtClean="0">
                <a:latin typeface="Letter-join Print Plus 1" panose="02000805000000020003" pitchFamily="50" charset="0"/>
              </a:rPr>
              <a:t>*Sit </a:t>
            </a:r>
            <a:r>
              <a:rPr lang="en-US" sz="2400" dirty="0">
                <a:latin typeface="Letter-join Print Plus 1" panose="02000805000000020003" pitchFamily="50" charset="0"/>
              </a:rPr>
              <a:t>for short </a:t>
            </a:r>
            <a:r>
              <a:rPr lang="en-US" sz="2400" dirty="0" smtClean="0">
                <a:latin typeface="Letter-join Print Plus 1" panose="02000805000000020003" pitchFamily="50" charset="0"/>
              </a:rPr>
              <a:t>periods </a:t>
            </a:r>
          </a:p>
          <a:p>
            <a:r>
              <a:rPr lang="en-US" sz="2400" dirty="0" smtClean="0">
                <a:latin typeface="Letter-join Print Plus 1" panose="02000805000000020003" pitchFamily="50" charset="0"/>
              </a:rPr>
              <a:t>*Take turns </a:t>
            </a:r>
          </a:p>
          <a:p>
            <a:r>
              <a:rPr lang="en-US" sz="2400" dirty="0" smtClean="0">
                <a:latin typeface="Letter-join Print Plus 1" panose="02000805000000020003" pitchFamily="50" charset="0"/>
              </a:rPr>
              <a:t>*Ask </a:t>
            </a:r>
            <a:r>
              <a:rPr lang="en-US" sz="2400" dirty="0">
                <a:latin typeface="Letter-join Print Plus 1" panose="02000805000000020003" pitchFamily="50" charset="0"/>
              </a:rPr>
              <a:t>for </a:t>
            </a:r>
            <a:r>
              <a:rPr lang="en-US" sz="2400" dirty="0" smtClean="0">
                <a:latin typeface="Letter-join Print Plus 1" panose="02000805000000020003" pitchFamily="50" charset="0"/>
              </a:rPr>
              <a:t>help </a:t>
            </a:r>
          </a:p>
          <a:p>
            <a:r>
              <a:rPr lang="en-US" sz="2400" dirty="0" smtClean="0">
                <a:latin typeface="Letter-join Print Plus 1" panose="02000805000000020003" pitchFamily="50" charset="0"/>
              </a:rPr>
              <a:t>*Separate from you confidently</a:t>
            </a:r>
          </a:p>
          <a:p>
            <a:endParaRPr lang="en-US" dirty="0">
              <a:latin typeface="Letter-join Print Plus 1" panose="02000805000000020003" pitchFamily="50" charset="0"/>
            </a:endParaRPr>
          </a:p>
          <a:p>
            <a:endParaRPr lang="en-GB" dirty="0">
              <a:latin typeface="Letter-join Print Plus 1" panose="02000805000000020003" pitchFamily="50" charset="0"/>
            </a:endParaRPr>
          </a:p>
        </p:txBody>
      </p:sp>
      <p:pic>
        <p:nvPicPr>
          <p:cNvPr id="6" name="Picture 2" descr="https://sphotos.classdojo.com/dojophotos-final/4a68b17e5672417ac9725b59/2026-05-01/93a68b83cc86daa97915607dae2fc72ac5c60c7c_316a79a5185e/455df0740221.jpg?Policy=eyJTdGF0ZW1lbnQiOlt7IlJlc291cmNlIjoiaHR0cHM6Ly9zcGhvdG9zLmNsYXNzZG9qby5jb20vZG9qb3Bob3Rvcy1maW5hbC80YTY4YjE3ZTU2NzI0MTdhYzk3MjViNTkvMjAyNi0wNS0wMS85M2E2OGI4M2NjODZkYWE5NzkxNTYwN2RhZTJmYzcyYWM1YzYwYzdjXzMxNmE3OWE1MTg1ZS80NTVkZjA3NDAyMjEuanBnKiIsIkNvbmRpdGlvbiI6eyJEYXRlTGVzc1RoYW4iOnsiQVdTOkVwb2NoVGltZSI6MTc3ODkxODQwMH19fV19&amp;Key-Pair-Id=K2LDY3TZNMZIR5&amp;Signature=m4qKlHv2L~KAxNbnGQZc6FYes4pSl76W5vvEQPJBtfVQb65K2OQPLWCQUT9JVnjfTrmEtupRt6ppUDk3XZVDo8XCzkqM0p9QC6Ik7u5NecvDve2jCQ0cgfZRyDtytBZ-bGQ8SAmAd31PAV-YNZy3qG8Fj6LCHP8CydwhcqTlnC6hXtNRlg5kSnbpMP~bNhUJ5G83zCrRzYVZGDKKKKVVLGee-relF31Mg7uKpkvUfwtygBq62~MW9nAID63J-vw8hI7mJvD4R0iybQRN8YgyIWWGPMZ7CZP2tWcGClblPD1M9BGqjk4wLG7wNN044oFRPKVQvABI6R7xgoL90rpW0w__&amp;w=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093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77374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019" y="235916"/>
            <a:ext cx="5857461" cy="1325563"/>
          </a:xfrm>
        </p:spPr>
        <p:txBody>
          <a:bodyPr/>
          <a:lstStyle/>
          <a:p>
            <a:r>
              <a:rPr lang="en-GB" dirty="0" smtClean="0">
                <a:latin typeface="Letter-join Print Plus 1" panose="02000805000000020003" pitchFamily="50" charset="0"/>
              </a:rPr>
              <a:t>Transition to School - Arrangements</a:t>
            </a:r>
            <a:endParaRPr lang="en-GB" dirty="0">
              <a:latin typeface="Letter-join Print Plus 1" panose="02000805000000020003" pitchFamily="50" charset="0"/>
            </a:endParaRPr>
          </a:p>
        </p:txBody>
      </p:sp>
      <p:sp>
        <p:nvSpPr>
          <p:cNvPr id="3" name="TextBox 2"/>
          <p:cNvSpPr txBox="1"/>
          <p:nvPr/>
        </p:nvSpPr>
        <p:spPr>
          <a:xfrm>
            <a:off x="308593" y="1561479"/>
            <a:ext cx="5496338" cy="5016758"/>
          </a:xfrm>
          <a:prstGeom prst="rect">
            <a:avLst/>
          </a:prstGeom>
          <a:noFill/>
        </p:spPr>
        <p:txBody>
          <a:bodyPr wrap="square" rtlCol="0">
            <a:spAutoFit/>
          </a:bodyPr>
          <a:lstStyle/>
          <a:p>
            <a:r>
              <a:rPr lang="en-GB" sz="2000" dirty="0" smtClean="0">
                <a:latin typeface="Letter-join Print Plus 1" panose="02000805000000020003" pitchFamily="50" charset="0"/>
              </a:rPr>
              <a:t>Mrs Patterson to visit Preschool settings - June</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Stay and play/ Drop off afternoons – Tuesday 16</a:t>
            </a:r>
            <a:r>
              <a:rPr lang="en-GB" sz="2000" baseline="30000" dirty="0" smtClean="0">
                <a:latin typeface="Letter-join Print Plus 1" panose="02000805000000020003" pitchFamily="50" charset="0"/>
              </a:rPr>
              <a:t>th</a:t>
            </a:r>
            <a:r>
              <a:rPr lang="en-GB" sz="2000" dirty="0" smtClean="0">
                <a:latin typeface="Letter-join Print Plus 1" panose="02000805000000020003" pitchFamily="50" charset="0"/>
              </a:rPr>
              <a:t> June and Wednesday 24</a:t>
            </a:r>
            <a:r>
              <a:rPr lang="en-GB" sz="2000" baseline="30000" dirty="0" smtClean="0">
                <a:latin typeface="Letter-join Print Plus 1" panose="02000805000000020003" pitchFamily="50" charset="0"/>
              </a:rPr>
              <a:t>th</a:t>
            </a:r>
            <a:r>
              <a:rPr lang="en-GB" sz="2000" dirty="0" smtClean="0">
                <a:latin typeface="Letter-join Print Plus 1" panose="02000805000000020003" pitchFamily="50" charset="0"/>
              </a:rPr>
              <a:t> June</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Home Visits – Wednesday 2</a:t>
            </a:r>
            <a:r>
              <a:rPr lang="en-GB" sz="2000" baseline="30000" dirty="0" smtClean="0">
                <a:latin typeface="Letter-join Print Plus 1" panose="02000805000000020003" pitchFamily="50" charset="0"/>
              </a:rPr>
              <a:t>nd</a:t>
            </a:r>
            <a:r>
              <a:rPr lang="en-GB" sz="2000" dirty="0" smtClean="0">
                <a:latin typeface="Letter-join Print Plus 1" panose="02000805000000020003" pitchFamily="50" charset="0"/>
              </a:rPr>
              <a:t> and Thursday 3</a:t>
            </a:r>
            <a:r>
              <a:rPr lang="en-GB" sz="2000" baseline="30000" dirty="0" smtClean="0">
                <a:latin typeface="Letter-join Print Plus 1" panose="02000805000000020003" pitchFamily="50" charset="0"/>
              </a:rPr>
              <a:t>rd</a:t>
            </a:r>
            <a:r>
              <a:rPr lang="en-GB" sz="2000" dirty="0" smtClean="0">
                <a:latin typeface="Letter-join Print Plus 1" panose="02000805000000020003" pitchFamily="50" charset="0"/>
              </a:rPr>
              <a:t> September</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Start School – Friday 4</a:t>
            </a:r>
            <a:r>
              <a:rPr lang="en-GB" sz="2000" baseline="30000" dirty="0" smtClean="0">
                <a:latin typeface="Letter-join Print Plus 1" panose="02000805000000020003" pitchFamily="50" charset="0"/>
              </a:rPr>
              <a:t>th</a:t>
            </a:r>
            <a:r>
              <a:rPr lang="en-GB" sz="2000" dirty="0" smtClean="0">
                <a:latin typeface="Letter-join Print Plus 1" panose="02000805000000020003" pitchFamily="50" charset="0"/>
              </a:rPr>
              <a:t> September (9am – 11:50am)</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Week 2 – Monday 7</a:t>
            </a:r>
            <a:r>
              <a:rPr lang="en-GB" sz="2000" baseline="30000" dirty="0" smtClean="0">
                <a:latin typeface="Letter-join Print Plus 1" panose="02000805000000020003" pitchFamily="50" charset="0"/>
              </a:rPr>
              <a:t>th</a:t>
            </a:r>
            <a:r>
              <a:rPr lang="en-GB" sz="2000" dirty="0" smtClean="0">
                <a:latin typeface="Letter-join Print Plus 1" panose="02000805000000020003" pitchFamily="50" charset="0"/>
              </a:rPr>
              <a:t> to Friday 11</a:t>
            </a:r>
            <a:r>
              <a:rPr lang="en-GB" sz="2000" baseline="30000" dirty="0" smtClean="0">
                <a:latin typeface="Letter-join Print Plus 1" panose="02000805000000020003" pitchFamily="50" charset="0"/>
              </a:rPr>
              <a:t>th</a:t>
            </a:r>
            <a:r>
              <a:rPr lang="en-GB" sz="2000" dirty="0" smtClean="0">
                <a:latin typeface="Letter-join Print Plus 1" panose="02000805000000020003" pitchFamily="50" charset="0"/>
              </a:rPr>
              <a:t> September (8:30/8:40am – 1:15pm) </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Week 3 – Monday 14</a:t>
            </a:r>
            <a:r>
              <a:rPr lang="en-GB" sz="2000" baseline="30000" dirty="0" smtClean="0">
                <a:latin typeface="Letter-join Print Plus 1" panose="02000805000000020003" pitchFamily="50" charset="0"/>
              </a:rPr>
              <a:t>th</a:t>
            </a:r>
            <a:r>
              <a:rPr lang="en-GB" sz="2000" dirty="0" smtClean="0">
                <a:latin typeface="Letter-join Print Plus 1" panose="02000805000000020003" pitchFamily="50" charset="0"/>
              </a:rPr>
              <a:t> September – Children in full days</a:t>
            </a:r>
            <a:endParaRPr lang="en-GB" sz="2000" dirty="0">
              <a:latin typeface="Letter-join Print Plus 1" panose="02000805000000020003" pitchFamily="50" charset="0"/>
            </a:endParaRPr>
          </a:p>
        </p:txBody>
      </p:sp>
      <p:pic>
        <p:nvPicPr>
          <p:cNvPr id="3074" name="Picture 2" descr="https://sphotos.classdojo.com/dojophotos-final/4a68b17e5672417ac9725b59/2026-05-01/f672e73700bb4aa8d08392a4e153ccc8843f1f05_40a89929a106/c8a4fa89c00a.jpg?Policy=eyJTdGF0ZW1lbnQiOlt7IlJlc291cmNlIjoiaHR0cHM6Ly9zcGhvdG9zLmNsYXNzZG9qby5jb20vZG9qb3Bob3Rvcy1maW5hbC80YTY4YjE3ZTU2NzI0MTdhYzk3MjViNTkvMjAyNi0wNS0wMS9mNjcyZTczNzAwYmI0YWE4ZDA4MzkyYTRlMTUzY2NjODg0M2YxZjA1XzQwYTg5OTI5YTEwNi9jOGE0ZmE4OWMwMGEuanBnKiIsIkNvbmRpdGlvbiI6eyJEYXRlTGVzc1RoYW4iOnsiQVdTOkVwb2NoVGltZSI6MTc3ODkxODQwMH19fV19&amp;Key-Pair-Id=K2LDY3TZNMZIR5&amp;Signature=rVlEf19Y8lrXmuK0s4ynvKzZnzl9X5Q7HBLEJy-o-BoXVCCbUeiSCwjPZcGxkb4AGNnOhAwxls9Ge95xmu2MrKKm-SuFmnNn3s3v-ue9yk09LlTrlrPS1rsO~yHXJskwWY-U7K1BMq2wGra8-VO9u5eKpYxQ3EVcM1eJPY5ajGlaRio4Jqtq4nbUtDQNVXL0d5E6wbkEmPNBmgn9iRd3zFuowPzssrAQiE8RJPno52WHcgXw-EattokhKGxomS18M7JPfQWgsQBblIgGfKc98zWG5PcxHfowRuCDH2nTJHoSAlmLtRQMJp2ugnTw3RMVOxwlqjLnaH8vTj5C1rI6bw__&amp;w=500"/>
          <p:cNvPicPr>
            <a:picLocks noChangeAspect="1" noChangeArrowheads="1"/>
          </p:cNvPicPr>
          <p:nvPr/>
        </p:nvPicPr>
        <p:blipFill rotWithShape="1">
          <a:blip r:embed="rId2">
            <a:extLst>
              <a:ext uri="{28A0092B-C50C-407E-A947-70E740481C1C}">
                <a14:useLocalDpi xmlns:a14="http://schemas.microsoft.com/office/drawing/2010/main" val="0"/>
              </a:ext>
            </a:extLst>
          </a:blip>
          <a:srcRect l="8483" r="19716"/>
          <a:stretch/>
        </p:blipFill>
        <p:spPr bwMode="auto">
          <a:xfrm>
            <a:off x="5626505" y="0"/>
            <a:ext cx="6565495" cy="68580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6144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4974" y="394942"/>
            <a:ext cx="6553200" cy="1325563"/>
          </a:xfrm>
        </p:spPr>
        <p:txBody>
          <a:bodyPr/>
          <a:lstStyle/>
          <a:p>
            <a:r>
              <a:rPr lang="en-GB" dirty="0" smtClean="0">
                <a:latin typeface="Letter-join Print Plus 1" panose="02000805000000020003" pitchFamily="50" charset="0"/>
              </a:rPr>
              <a:t>Nuts and Bolts – Daily Essentials </a:t>
            </a:r>
            <a:endParaRPr lang="en-GB" dirty="0">
              <a:latin typeface="Letter-join Print Plus 1" panose="02000805000000020003" pitchFamily="50" charset="0"/>
            </a:endParaRPr>
          </a:p>
        </p:txBody>
      </p:sp>
      <p:sp>
        <p:nvSpPr>
          <p:cNvPr id="3" name="TextBox 2"/>
          <p:cNvSpPr txBox="1"/>
          <p:nvPr/>
        </p:nvSpPr>
        <p:spPr>
          <a:xfrm>
            <a:off x="5214603" y="1912900"/>
            <a:ext cx="6513571" cy="4031873"/>
          </a:xfrm>
          <a:prstGeom prst="rect">
            <a:avLst/>
          </a:prstGeom>
          <a:noFill/>
        </p:spPr>
        <p:txBody>
          <a:bodyPr wrap="square" rtlCol="0">
            <a:spAutoFit/>
          </a:bodyPr>
          <a:lstStyle/>
          <a:p>
            <a:endParaRPr lang="en-GB" sz="3200" dirty="0">
              <a:latin typeface="Letter-join Print Plus 1" panose="02000805000000020003" pitchFamily="50" charset="0"/>
            </a:endParaRPr>
          </a:p>
          <a:p>
            <a:r>
              <a:rPr lang="en-GB" sz="3200" dirty="0" smtClean="0">
                <a:latin typeface="Letter-join Print Plus 1" panose="02000805000000020003" pitchFamily="50" charset="0"/>
              </a:rPr>
              <a:t>*A </a:t>
            </a:r>
            <a:r>
              <a:rPr lang="en-GB" sz="3200" dirty="0" err="1" smtClean="0">
                <a:latin typeface="Letter-join Print Plus 1" panose="02000805000000020003" pitchFamily="50" charset="0"/>
              </a:rPr>
              <a:t>Gretton</a:t>
            </a:r>
            <a:r>
              <a:rPr lang="en-GB" sz="3200" dirty="0" smtClean="0">
                <a:latin typeface="Letter-join Print Plus 1" panose="02000805000000020003" pitchFamily="50" charset="0"/>
              </a:rPr>
              <a:t> book bag</a:t>
            </a:r>
            <a:endParaRPr lang="en-GB" sz="3200" dirty="0">
              <a:latin typeface="Letter-join Print Plus 1" panose="02000805000000020003" pitchFamily="50" charset="0"/>
            </a:endParaRPr>
          </a:p>
          <a:p>
            <a:r>
              <a:rPr lang="en-GB" sz="3200" dirty="0" smtClean="0">
                <a:latin typeface="Letter-join Print Plus 1" panose="02000805000000020003" pitchFamily="50" charset="0"/>
              </a:rPr>
              <a:t>*A small/medium rucksack with spare clothes in every day</a:t>
            </a:r>
          </a:p>
          <a:p>
            <a:r>
              <a:rPr lang="en-GB" sz="3200" dirty="0" smtClean="0">
                <a:latin typeface="Letter-join Print Plus 1" panose="02000805000000020003" pitchFamily="50" charset="0"/>
              </a:rPr>
              <a:t>*Wellies that can stay in school (named)</a:t>
            </a:r>
          </a:p>
          <a:p>
            <a:r>
              <a:rPr lang="en-GB" sz="3200" dirty="0" smtClean="0">
                <a:latin typeface="Letter-join Print Plus 1" panose="02000805000000020003" pitchFamily="50" charset="0"/>
              </a:rPr>
              <a:t>*A coat</a:t>
            </a:r>
          </a:p>
          <a:p>
            <a:r>
              <a:rPr lang="en-GB" sz="3200" dirty="0" smtClean="0">
                <a:latin typeface="Letter-join Print Plus 1" panose="02000805000000020003" pitchFamily="50" charset="0"/>
              </a:rPr>
              <a:t>*A drink bottle filled with water</a:t>
            </a:r>
            <a:endParaRPr lang="en-GB" sz="3200" dirty="0">
              <a:latin typeface="Letter-join Print Plus 1" panose="02000805000000020003" pitchFamily="50" charset="0"/>
            </a:endParaRPr>
          </a:p>
        </p:txBody>
      </p:sp>
      <p:pic>
        <p:nvPicPr>
          <p:cNvPr id="4" name="Picture 16" descr="https://sphotos.classdojo.com/dojophotos-final/cf54f0a17d9f519deb72e82f/2026-03-05/020659ba1d245c987d86e2263d0076d5800ccfe6_c631168199f7/9ffc3f63e962.jpg?Policy=eyJTdGF0ZW1lbnQiOlt7IlJlc291cmNlIjoiaHR0cHM6Ly9zcGhvdG9zLmNsYXNzZG9qby5jb20vZG9qb3Bob3Rvcy1maW5hbC9jZjU0ZjBhMTdkOWY1MTlkZWI3MmU4MmYvMjAyNi0wMy0wNS8wMjA2NTliYTFkMjQ1Yzk4N2Q4NmUyMjYzZDAwNzZkNTgwMGNjZmU2X2M2MzExNjgxOTlmNy85ZmZjM2Y2M2U5NjIuanBnKiIsIkNvbmRpdGlvbiI6eyJEYXRlTGVzc1RoYW4iOnsiQVdTOkVwb2NoVGltZSI6MTc3ODcwMjQwMH19fV19&amp;Key-Pair-Id=K2LDY3TZNMZIR5&amp;Signature=EqlKbYac8HPxrFagz~yxch4hcS~Tk3TmBlTnCRYT4a4gd1-a20jcSW0bOI5aS4c~np3DMAdOnGEyRjr06azJgkU6uoahEEliNZ0vTiguQRlEW7kz7nlk2lkwp4oS0~FbrCDVqr78ji8tcCSUKpI1znrB1TT47~BvlX6QTm8fMZ6AbnUyosHxt~NIGNXfYdUvkKDZS-0Q7DuZ0a82Zwe6FyNnQ-Yr9hROLs6iaPNvaiNjMrBrqUPqZCcTzdwK~Llud-MsTdb9oZ5HGlLAB5T5m9JDYNDCdekI7-1YuSaWSxmkG88gBuM~FgXhSPNsSQ9L2FQ6CwFhQrFp~EV9FcbeSg__&amp;w=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844"/>
            <a:ext cx="4842905" cy="646043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1488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389783" cy="1325563"/>
          </a:xfrm>
        </p:spPr>
        <p:txBody>
          <a:bodyPr/>
          <a:lstStyle/>
          <a:p>
            <a:r>
              <a:rPr lang="en-GB" dirty="0">
                <a:latin typeface="Letter-join Print Plus 1" panose="02000805000000020003" pitchFamily="50" charset="0"/>
              </a:rPr>
              <a:t>Nuts and Bolts </a:t>
            </a:r>
            <a:endParaRPr lang="en-GB" dirty="0"/>
          </a:p>
        </p:txBody>
      </p:sp>
      <p:sp>
        <p:nvSpPr>
          <p:cNvPr id="3" name="TextBox 2"/>
          <p:cNvSpPr txBox="1"/>
          <p:nvPr/>
        </p:nvSpPr>
        <p:spPr>
          <a:xfrm>
            <a:off x="546652" y="1590261"/>
            <a:ext cx="5387009" cy="4708981"/>
          </a:xfrm>
          <a:prstGeom prst="rect">
            <a:avLst/>
          </a:prstGeom>
          <a:noFill/>
        </p:spPr>
        <p:txBody>
          <a:bodyPr wrap="square" rtlCol="0">
            <a:spAutoFit/>
          </a:bodyPr>
          <a:lstStyle/>
          <a:p>
            <a:r>
              <a:rPr lang="en-GB" sz="2000" dirty="0" smtClean="0">
                <a:latin typeface="Letter-join Print Plus 1" panose="02000805000000020003" pitchFamily="50" charset="0"/>
              </a:rPr>
              <a:t>Lunches – These are free to all Reception to Year 2 children. They are ordered daily and a seasonal menu is available on our website</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Snack – We have fruit provided daily. If your child would prefer to bring in fruit or vegetables from home to eat that is fine. </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Milk – Please see information in your pack</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Early birds – Children can be dropped off at 8am. This costs £3 per session and will need to be paid in advance. </a:t>
            </a: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Parent Pay – See information in your pack</a:t>
            </a:r>
            <a:endParaRPr lang="en-GB" sz="2000" dirty="0">
              <a:latin typeface="Letter-join Print Plus 1" panose="02000805000000020003" pitchFamily="50" charset="0"/>
            </a:endParaRPr>
          </a:p>
        </p:txBody>
      </p:sp>
      <p:pic>
        <p:nvPicPr>
          <p:cNvPr id="4" name="Picture 10" descr="https://sphotos.classdojo.com/dojophotos-final/4a68b17e5672417ac9725b59/2026-04-17/7320a0380189414403e6b0b36a736d4c00d9330b_4f4e797daa4d/f3ec01e98da5.jpg?Policy=eyJTdGF0ZW1lbnQiOlt7IlJlc291cmNlIjoiaHR0cHM6Ly9zcGhvdG9zLmNsYXNzZG9qby5jb20vZG9qb3Bob3Rvcy1maW5hbC80YTY4YjE3ZTU2NzI0MTdhYzk3MjViNTkvMjAyNi0wNC0xNy83MzIwYTAzODAxODk0MTQ0MDNlNmIwYjM2YTczNmQ0YzAwZDkzMzBiXzRmNGU3OTdkYWE0ZC9mM2VjMDFlOThkYTUuanBnKiIsIkNvbmRpdGlvbiI6eyJEYXRlTGVzc1RoYW4iOnsiQVdTOkVwb2NoVGltZSI6MTc3ODcwMjQwMH19fV19&amp;Key-Pair-Id=K2LDY3TZNMZIR5&amp;Signature=sr3TFAErLJf7ubyo4Wf84uI0L-F49CHpBUwAaBz4pCDj6xlsYIRAa5gxW0DuCpy2LkXdb7bAmQxG2LL3a0dEzUphZb~oBQeAZgut4GcGu3Wxmg8xyFGjJZL3mO5HA-mJa2tp8NN610tKYyu-5m8LF611CwanlgZZRy0ZRsaaa6IcLiyCL9Rbs8w7Zq~H-EsKZ7HSFWd1QSrcW0EhV2eI8C9wKKd231c8vn2~7hMLC0xktnJINeZ6O86uY5vbVlp1IR0OtSNe6600iiQAK7Pa6brxppisjgGSO4KB4sU97SBCoj9eWVG2VYVwbkzTUJUVMWEIADipUDgTPavHjcO00g_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3892" y="365125"/>
            <a:ext cx="4653480" cy="620464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095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930" y="365125"/>
            <a:ext cx="11015870" cy="1325563"/>
          </a:xfrm>
        </p:spPr>
        <p:txBody>
          <a:bodyPr>
            <a:normAutofit/>
          </a:bodyPr>
          <a:lstStyle/>
          <a:p>
            <a:r>
              <a:rPr lang="en-GB" sz="4000" dirty="0" smtClean="0">
                <a:latin typeface="Letter-join Print Plus 1" panose="02000805000000020003" pitchFamily="50" charset="0"/>
              </a:rPr>
              <a:t>Nuts and Bolts - Uniform, PE and Forest School</a:t>
            </a:r>
            <a:endParaRPr lang="en-GB" sz="4000" dirty="0">
              <a:latin typeface="Letter-join Print Plus 1" panose="02000805000000020003" pitchFamily="50" charset="0"/>
            </a:endParaRPr>
          </a:p>
        </p:txBody>
      </p:sp>
      <p:sp>
        <p:nvSpPr>
          <p:cNvPr id="3" name="TextBox 2"/>
          <p:cNvSpPr txBox="1"/>
          <p:nvPr/>
        </p:nvSpPr>
        <p:spPr>
          <a:xfrm>
            <a:off x="465992" y="1690688"/>
            <a:ext cx="6242921" cy="4401205"/>
          </a:xfrm>
          <a:prstGeom prst="rect">
            <a:avLst/>
          </a:prstGeom>
          <a:noFill/>
        </p:spPr>
        <p:txBody>
          <a:bodyPr wrap="square" rtlCol="0">
            <a:spAutoFit/>
          </a:bodyPr>
          <a:lstStyle/>
          <a:p>
            <a:r>
              <a:rPr lang="en-GB" sz="2000" dirty="0" err="1" smtClean="0">
                <a:latin typeface="Letter-join Print Plus 1" panose="02000805000000020003" pitchFamily="50" charset="0"/>
              </a:rPr>
              <a:t>Gretton</a:t>
            </a:r>
            <a:r>
              <a:rPr lang="en-GB" sz="2000" dirty="0" smtClean="0">
                <a:latin typeface="Letter-join Print Plus 1" panose="02000805000000020003" pitchFamily="50" charset="0"/>
              </a:rPr>
              <a:t> labelled uniform can be purchased from ‘my clothing’ online or from the Evesham school uniform shop (cardigans, jumpers, book bags </a:t>
            </a:r>
            <a:r>
              <a:rPr lang="en-GB" sz="2000" dirty="0" err="1" smtClean="0">
                <a:latin typeface="Letter-join Print Plus 1" panose="02000805000000020003" pitchFamily="50" charset="0"/>
              </a:rPr>
              <a:t>etc</a:t>
            </a:r>
            <a:r>
              <a:rPr lang="en-GB" sz="2000" dirty="0" smtClean="0">
                <a:latin typeface="Letter-join Print Plus 1" panose="02000805000000020003" pitchFamily="50" charset="0"/>
              </a:rPr>
              <a:t>)</a:t>
            </a:r>
          </a:p>
          <a:p>
            <a:endParaRPr lang="en-GB" sz="2000" dirty="0">
              <a:latin typeface="Letter-join Print Plus 1" panose="02000805000000020003" pitchFamily="50" charset="0"/>
            </a:endParaRPr>
          </a:p>
          <a:p>
            <a:r>
              <a:rPr lang="en-GB" sz="2000" dirty="0">
                <a:latin typeface="Letter-join Print Plus 1" panose="02000805000000020003" pitchFamily="50" charset="0"/>
              </a:rPr>
              <a:t>We will have PE lessons during the week and your child can come dressed in PE kit on that day. </a:t>
            </a:r>
          </a:p>
          <a:p>
            <a:endParaRPr lang="en-GB" sz="2000" dirty="0" smtClean="0">
              <a:latin typeface="Letter-join Print Plus 1" panose="02000805000000020003" pitchFamily="50" charset="0"/>
            </a:endParaRPr>
          </a:p>
          <a:p>
            <a:r>
              <a:rPr lang="en-GB" sz="2000" dirty="0">
                <a:latin typeface="Letter-join Print Plus 1" panose="02000805000000020003" pitchFamily="50" charset="0"/>
              </a:rPr>
              <a:t>We will have Forest School once a week. We will let you know when this will start. Your child will need waterproof trousers and a waterproof coat (or all in one) plus other items depending on the weather. </a:t>
            </a:r>
          </a:p>
          <a:p>
            <a:endParaRPr lang="en-GB" sz="2000" dirty="0" smtClean="0">
              <a:latin typeface="Letter-join Print Plus 1" panose="02000805000000020003" pitchFamily="50" charset="0"/>
            </a:endParaRPr>
          </a:p>
          <a:p>
            <a:endParaRPr lang="en-GB" sz="2000" dirty="0">
              <a:latin typeface="Letter-join Print Plus 1" panose="02000805000000020003" pitchFamily="50" charset="0"/>
            </a:endParaRPr>
          </a:p>
          <a:p>
            <a:r>
              <a:rPr lang="en-GB" sz="2000" dirty="0" smtClean="0">
                <a:latin typeface="Letter-join Print Plus 1" panose="02000805000000020003" pitchFamily="50" charset="0"/>
              </a:rPr>
              <a:t>There is a list of uniform in your packs. </a:t>
            </a:r>
            <a:endParaRPr lang="en-GB" sz="2000" dirty="0">
              <a:latin typeface="Letter-join Print Plus 1" panose="02000805000000020003" pitchFamily="50" charset="0"/>
            </a:endParaRPr>
          </a:p>
        </p:txBody>
      </p:sp>
      <p:pic>
        <p:nvPicPr>
          <p:cNvPr id="6" name="Picture 18" descr="https://sphotos.classdojo.com/dojophotos/4a68b17e5672417ac9725b59/2025-12-17/bc06a8a1628937749334ba301b11dd0203f70795_7b003fefb2ba/c919721cab39.jpg?Policy=eyJTdGF0ZW1lbnQiOlt7IlJlc291cmNlIjoiaHR0cHM6Ly9zcGhvdG9zLmNsYXNzZG9qby5jb20vZG9qb3Bob3Rvcy80YTY4YjE3ZTU2NzI0MTdhYzk3MjViNTkvMjAyNS0xMi0xNy9iYzA2YThhMTYyODkzNzc0OTMzNGJhMzAxYjExZGQwMjAzZjcwNzk1XzdiMDAzZmVmYjJiYS9jOTE5NzIxY2FiMzkuanBnKiIsIkNvbmRpdGlvbiI6eyJEYXRlTGVzc1RoYW4iOnsiQVdTOkVwb2NoVGltZSI6MTc3ODcwMjQwMH19fV19&amp;Key-Pair-Id=K2LDY3TZNMZIR5&amp;Signature=xSEAdMZqn9qV4615ZEENxlk9Tq6Zghipe~516Upm5YRt7lc5CPwmJpxouPRJ~eT3EBl3LRuJL50SwpTYTNCYeAXDiKyGwGaTUMr8L3XNezRxBcx9HGacG~lb7PGZE5LvTs1SeZHXMMNZS8UCLlET0OKAHyRMssKncLR4AgrjwFAbWjUNcZb0x0QgsISPbaGgYVzS0G9LbxR-8QnCJ65piPix4qXnPIi2d0o1x0xQT~ee~U64WoSYRX04AFEg0-YrmHghkkVN0ITMjYAVfAKn3mq-K7cnaDr8EufT-QtePY9NTmxyO~gLG6196u0yQuNI4IjLWgyc1UPvp~N9GHZjpg__&amp;w=500"/>
          <p:cNvPicPr>
            <a:picLocks noChangeAspect="1" noChangeArrowheads="1"/>
          </p:cNvPicPr>
          <p:nvPr/>
        </p:nvPicPr>
        <p:blipFill rotWithShape="1">
          <a:blip r:embed="rId2">
            <a:extLst>
              <a:ext uri="{28A0092B-C50C-407E-A947-70E740481C1C}">
                <a14:useLocalDpi xmlns:a14="http://schemas.microsoft.com/office/drawing/2010/main" val="0"/>
              </a:ext>
            </a:extLst>
          </a:blip>
          <a:srcRect t="23077"/>
          <a:stretch/>
        </p:blipFill>
        <p:spPr bwMode="auto">
          <a:xfrm>
            <a:off x="6386656" y="1690688"/>
            <a:ext cx="5619231" cy="43224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7498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etter-join Print Plus 1" panose="02000805000000020003" pitchFamily="50" charset="0"/>
              </a:rPr>
              <a:t>How Can you Help Us?</a:t>
            </a:r>
            <a:endParaRPr lang="en-GB" dirty="0">
              <a:latin typeface="Letter-join Print Plus 1" panose="02000805000000020003" pitchFamily="50" charset="0"/>
            </a:endParaRPr>
          </a:p>
        </p:txBody>
      </p:sp>
      <p:sp>
        <p:nvSpPr>
          <p:cNvPr id="3" name="TextBox 2"/>
          <p:cNvSpPr txBox="1"/>
          <p:nvPr/>
        </p:nvSpPr>
        <p:spPr>
          <a:xfrm>
            <a:off x="506897" y="1520687"/>
            <a:ext cx="6033052" cy="4401205"/>
          </a:xfrm>
          <a:prstGeom prst="rect">
            <a:avLst/>
          </a:prstGeom>
          <a:noFill/>
        </p:spPr>
        <p:txBody>
          <a:bodyPr wrap="square" rtlCol="0">
            <a:spAutoFit/>
          </a:bodyPr>
          <a:lstStyle/>
          <a:p>
            <a:r>
              <a:rPr lang="en-GB" sz="2800" dirty="0" smtClean="0">
                <a:latin typeface="Letter-join Print Plus 1" panose="02000805000000020003" pitchFamily="50" charset="0"/>
              </a:rPr>
              <a:t>Volunteering</a:t>
            </a:r>
          </a:p>
          <a:p>
            <a:pPr marL="457200" indent="-457200">
              <a:buFontTx/>
              <a:buChar char="-"/>
            </a:pPr>
            <a:r>
              <a:rPr lang="en-GB" sz="2400" dirty="0" smtClean="0">
                <a:latin typeface="Letter-join Print Plus 1" panose="02000805000000020003" pitchFamily="50" charset="0"/>
              </a:rPr>
              <a:t>Hearing readers</a:t>
            </a:r>
          </a:p>
          <a:p>
            <a:pPr marL="457200" indent="-457200">
              <a:buFontTx/>
              <a:buChar char="-"/>
            </a:pPr>
            <a:r>
              <a:rPr lang="en-GB" sz="2400" dirty="0" smtClean="0">
                <a:latin typeface="Letter-join Print Plus 1" panose="02000805000000020003" pitchFamily="50" charset="0"/>
              </a:rPr>
              <a:t>Helping with forest school</a:t>
            </a:r>
          </a:p>
          <a:p>
            <a:pPr marL="457200" indent="-457200">
              <a:buFontTx/>
              <a:buChar char="-"/>
            </a:pPr>
            <a:r>
              <a:rPr lang="en-GB" sz="2400" dirty="0" smtClean="0">
                <a:latin typeface="Letter-join Print Plus 1" panose="02000805000000020003" pitchFamily="50" charset="0"/>
              </a:rPr>
              <a:t>Helping on school trips</a:t>
            </a:r>
          </a:p>
          <a:p>
            <a:pPr marL="457200" indent="-457200">
              <a:buFontTx/>
              <a:buChar char="-"/>
            </a:pPr>
            <a:endParaRPr lang="en-GB" sz="2800" dirty="0">
              <a:latin typeface="Letter-join Print Plus 1" panose="02000805000000020003" pitchFamily="50" charset="0"/>
            </a:endParaRPr>
          </a:p>
          <a:p>
            <a:r>
              <a:rPr lang="en-GB" sz="2800" dirty="0" smtClean="0">
                <a:latin typeface="Letter-join Print Plus 1" panose="02000805000000020003" pitchFamily="50" charset="0"/>
              </a:rPr>
              <a:t>Things we always need</a:t>
            </a:r>
          </a:p>
          <a:p>
            <a:r>
              <a:rPr lang="en-GB" sz="2800" dirty="0" smtClean="0">
                <a:latin typeface="Letter-join Print Plus 1" panose="02000805000000020003" pitchFamily="50" charset="0"/>
              </a:rPr>
              <a:t>-</a:t>
            </a:r>
            <a:r>
              <a:rPr lang="en-GB" sz="2400" dirty="0" smtClean="0">
                <a:latin typeface="Letter-join Print Plus 1" panose="02000805000000020003" pitchFamily="50" charset="0"/>
              </a:rPr>
              <a:t>Junk modelling materials (cardboard boxes like cereal boxes </a:t>
            </a:r>
            <a:r>
              <a:rPr lang="en-GB" sz="2400" dirty="0" err="1" smtClean="0">
                <a:latin typeface="Letter-join Print Plus 1" panose="02000805000000020003" pitchFamily="50" charset="0"/>
              </a:rPr>
              <a:t>etc</a:t>
            </a:r>
            <a:r>
              <a:rPr lang="en-GB" sz="2400" dirty="0" smtClean="0">
                <a:latin typeface="Letter-join Print Plus 1" panose="02000805000000020003" pitchFamily="50" charset="0"/>
              </a:rPr>
              <a:t>)</a:t>
            </a:r>
          </a:p>
          <a:p>
            <a:r>
              <a:rPr lang="en-GB" sz="2400" dirty="0" smtClean="0">
                <a:latin typeface="Letter-join Print Plus 1" panose="02000805000000020003" pitchFamily="50" charset="0"/>
              </a:rPr>
              <a:t>-From time to time I will ask if you have anything at home that is unwanted e.g. white pillowcases</a:t>
            </a:r>
            <a:endParaRPr lang="en-GB" sz="2400" dirty="0">
              <a:latin typeface="Letter-join Print Plus 1" panose="02000805000000020003" pitchFamily="50" charset="0"/>
            </a:endParaRPr>
          </a:p>
        </p:txBody>
      </p:sp>
      <p:pic>
        <p:nvPicPr>
          <p:cNvPr id="4098" name="Picture 2" descr="https://sphotos.classdojo.com/dojophotos-final/4a68b17e5672417ac9725b59/2026-03-27/7fc68072bda0baa2ce0d724f59d0e658eff114b7_fdd7c3f7318f/a1c21cc441fb.jpg?Policy=eyJTdGF0ZW1lbnQiOlt7IlJlc291cmNlIjoiaHR0cHM6Ly9zcGhvdG9zLmNsYXNzZG9qby5jb20vZG9qb3Bob3Rvcy1maW5hbC80YTY4YjE3ZTU2NzI0MTdhYzk3MjViNTkvMjAyNi0wMy0yNy83ZmM2ODA3MmJkYTBiYWEyY2UwZDcyNGY1OWQwZTY1OGVmZjExNGI3X2ZkZDdjM2Y3MzE4Zi9hMWMyMWNjNDQxZmIuanBnKiIsIkNvbmRpdGlvbiI6eyJEYXRlTGVzc1RoYW4iOnsiQVdTOkVwb2NoVGltZSI6MTc3ODkyMjAwMH19fV19&amp;Key-Pair-Id=K2LDY3TZNMZIR5&amp;Signature=iFUy8tbOECC51iy4UUOVRiTf9rGXJlq5s0MONWcwDftKE59uzp-cxbGG1VUNisekzAPw9AV-FqYfh8aJfNCceVMj5w90kh5r7t64iXwFmB6pI5AwA1QPPQQ9pmrUnifur0BgcTFdp--Ne9DR00Y1TRewfB6yKmW29QQ~EUMXkQQk-RNkxFyNlB9RyHrKwWeWMYk1GYLJGULD8Z4MiEeGpQUTj1Ko0g3TbSva5gvgZ314AUbB~jTP61PoBnuwo8hL16V5NMW853pJDIT82CJ7y6REOiVAPZ4UmdausA31b8l-8qjZyME75MxB6WFAQIyr-pIF9qyHNbc8ElC1k~~Omw__&amp;w=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6783" y="0"/>
            <a:ext cx="5135217" cy="6850379"/>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345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257749" cy="6858000"/>
          </a:xfrm>
          <a:prstGeom prst="rect">
            <a:avLst/>
          </a:prstGeom>
        </p:spPr>
      </p:pic>
    </p:spTree>
    <p:extLst>
      <p:ext uri="{BB962C8B-B14F-4D97-AF65-F5344CB8AC3E}">
        <p14:creationId xmlns:p14="http://schemas.microsoft.com/office/powerpoint/2010/main" val="1003498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13409</TotalTime>
  <Words>1325</Words>
  <Application>Microsoft Office PowerPoint</Application>
  <PresentationFormat>Widescreen</PresentationFormat>
  <Paragraphs>187</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Calibri</vt:lpstr>
      <vt:lpstr>Letter-join Print Plus 1</vt:lpstr>
      <vt:lpstr>office theme</vt:lpstr>
      <vt:lpstr>Welcome to Gretton Primary School</vt:lpstr>
      <vt:lpstr>Welcome from Our Head teacher- Mr Sallis</vt:lpstr>
      <vt:lpstr>Vision and Values</vt:lpstr>
      <vt:lpstr>PowerPoint Presentation</vt:lpstr>
      <vt:lpstr>Robins Class 2026-2027</vt:lpstr>
      <vt:lpstr>Other Key People for Robins </vt:lpstr>
      <vt:lpstr>The EYFS</vt:lpstr>
      <vt:lpstr>Gretton’s EYFS Curriculum</vt:lpstr>
      <vt:lpstr>A Typical Day in Robins Class</vt:lpstr>
      <vt:lpstr>Little Wandle, Drawing Club, Mastering Number</vt:lpstr>
      <vt:lpstr>Home/School Communication</vt:lpstr>
      <vt:lpstr>Transition to School</vt:lpstr>
      <vt:lpstr>Transition to School - Supporting Independence</vt:lpstr>
      <vt:lpstr>Transition to School - Arrangements</vt:lpstr>
      <vt:lpstr>Nuts and Bolts – Daily Essentials </vt:lpstr>
      <vt:lpstr>Nuts and Bolts </vt:lpstr>
      <vt:lpstr>Nuts and Bolts - Uniform, PE and Forest School</vt:lpstr>
      <vt:lpstr>How Can you Help Us?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Gretton Primary School</dc:title>
  <dc:creator>Rosie Patterson</dc:creator>
  <cp:lastModifiedBy>Rosie Patterson</cp:lastModifiedBy>
  <cp:revision>66</cp:revision>
  <cp:lastPrinted>2026-05-20T11:42:19Z</cp:lastPrinted>
  <dcterms:created xsi:type="dcterms:W3CDTF">2026-05-08T13:18:44Z</dcterms:created>
  <dcterms:modified xsi:type="dcterms:W3CDTF">2026-05-20T19:06:59Z</dcterms:modified>
</cp:coreProperties>
</file>